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FF5050"/>
    <a:srgbClr val="8F57FF"/>
    <a:srgbClr val="FF9933"/>
    <a:srgbClr val="F88DD1"/>
    <a:srgbClr val="5297B7"/>
    <a:srgbClr val="00FFCC"/>
    <a:srgbClr val="DFCF7B"/>
    <a:srgbClr val="D07C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A7A1F-A691-485E-99C2-CF0609660B1E}" v="2" dt="2020-03-19T15:11:52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89701" autoAdjust="0"/>
  </p:normalViewPr>
  <p:slideViewPr>
    <p:cSldViewPr snapToGrid="0">
      <p:cViewPr>
        <p:scale>
          <a:sx n="75" d="100"/>
          <a:sy n="75" d="100"/>
        </p:scale>
        <p:origin x="462" y="8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ire De March, Ph.D." userId="d25eecbb-e522-4f3a-b846-ae7e12f8e2f9" providerId="ADAL" clId="{0D0A7A1F-A691-485E-99C2-CF0609660B1E}"/>
    <pc:docChg chg="addSld modSld">
      <pc:chgData name="Claire De March, Ph.D." userId="d25eecbb-e522-4f3a-b846-ae7e12f8e2f9" providerId="ADAL" clId="{0D0A7A1F-A691-485E-99C2-CF0609660B1E}" dt="2020-03-19T15:12:10.590" v="7" actId="1076"/>
      <pc:docMkLst>
        <pc:docMk/>
      </pc:docMkLst>
      <pc:sldChg chg="addSp modSp add">
        <pc:chgData name="Claire De March, Ph.D." userId="d25eecbb-e522-4f3a-b846-ae7e12f8e2f9" providerId="ADAL" clId="{0D0A7A1F-A691-485E-99C2-CF0609660B1E}" dt="2020-03-19T15:12:10.590" v="7" actId="1076"/>
        <pc:sldMkLst>
          <pc:docMk/>
          <pc:sldMk cId="3277259684" sldId="263"/>
        </pc:sldMkLst>
        <pc:picChg chg="add mod modCrop">
          <ac:chgData name="Claire De March, Ph.D." userId="d25eecbb-e522-4f3a-b846-ae7e12f8e2f9" providerId="ADAL" clId="{0D0A7A1F-A691-485E-99C2-CF0609660B1E}" dt="2020-03-19T15:12:10.590" v="7" actId="1076"/>
          <ac:picMkLst>
            <pc:docMk/>
            <pc:sldMk cId="3277259684" sldId="263"/>
            <ac:picMk id="4" creationId="{5942E4DD-C0B2-41E1-A557-0A9F4B231F4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lair\AppData\Roaming\Microsoft\Excel\Results-060818-cavityScreening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clair\AppData\Roaming\Microsoft\Excel\Results-060818-cavityScreening%20(version%201).xlsb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clair\AppData\Roaming\Microsoft\Excel\Results-060818-cavityScreening%20(version%201).xlsb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clair\AppData\Roaming\Microsoft\Excel\Results-060818-cavityScreening%20(version%201).xlsb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clair\AppData\Roaming\Microsoft\Excel\Results-060818-cavityScreening%20(version%201).xlsb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clair\AppData\Roaming\Microsoft\Excel\Results-060818-cavityScreening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'PROFIL PER ODO'!$A$2</c:f>
              <c:strCache>
                <c:ptCount val="1"/>
                <c:pt idx="0">
                  <c:v>DIJAS 1uM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'PROFIL PER ODO'!$B$12:$V$12</c:f>
                <c:numCache>
                  <c:formatCode>General</c:formatCode>
                  <c:ptCount val="21"/>
                  <c:pt idx="0">
                    <c:v>2.008275152729003</c:v>
                  </c:pt>
                  <c:pt idx="1">
                    <c:v>2.2704288661145382</c:v>
                  </c:pt>
                  <c:pt idx="2">
                    <c:v>0.69025562198529722</c:v>
                  </c:pt>
                  <c:pt idx="3">
                    <c:v>0.25203387291785823</c:v>
                  </c:pt>
                  <c:pt idx="4">
                    <c:v>0.15796861593781936</c:v>
                  </c:pt>
                  <c:pt idx="5">
                    <c:v>0.33826480333182912</c:v>
                  </c:pt>
                  <c:pt idx="6">
                    <c:v>5.6723319220886553E-2</c:v>
                  </c:pt>
                  <c:pt idx="7">
                    <c:v>1.057380929455497</c:v>
                  </c:pt>
                  <c:pt idx="8">
                    <c:v>0.60818716373267034</c:v>
                  </c:pt>
                  <c:pt idx="9">
                    <c:v>1.3811983020053833E-2</c:v>
                  </c:pt>
                  <c:pt idx="10">
                    <c:v>0.85397981895666808</c:v>
                  </c:pt>
                  <c:pt idx="11">
                    <c:v>0.26575929838999696</c:v>
                  </c:pt>
                  <c:pt idx="12">
                    <c:v>0.17407287436452593</c:v>
                  </c:pt>
                  <c:pt idx="13">
                    <c:v>1.8528833381166547</c:v>
                  </c:pt>
                  <c:pt idx="14">
                    <c:v>0.71102498960798122</c:v>
                  </c:pt>
                  <c:pt idx="15">
                    <c:v>0.15703857028391816</c:v>
                  </c:pt>
                  <c:pt idx="16">
                    <c:v>1.8721241513486764</c:v>
                  </c:pt>
                  <c:pt idx="17">
                    <c:v>0.14021401094400346</c:v>
                  </c:pt>
                  <c:pt idx="18">
                    <c:v>0.3756326885531468</c:v>
                  </c:pt>
                  <c:pt idx="19">
                    <c:v>0.10375053921147064</c:v>
                  </c:pt>
                  <c:pt idx="20">
                    <c:v>1.0033972183360564</c:v>
                  </c:pt>
                </c:numCache>
              </c:numRef>
            </c:plus>
            <c:minus>
              <c:numRef>
                <c:f>'PROFIL PER ODO'!$B$12:$V$12</c:f>
                <c:numCache>
                  <c:formatCode>General</c:formatCode>
                  <c:ptCount val="21"/>
                  <c:pt idx="0">
                    <c:v>2.008275152729003</c:v>
                  </c:pt>
                  <c:pt idx="1">
                    <c:v>2.2704288661145382</c:v>
                  </c:pt>
                  <c:pt idx="2">
                    <c:v>0.69025562198529722</c:v>
                  </c:pt>
                  <c:pt idx="3">
                    <c:v>0.25203387291785823</c:v>
                  </c:pt>
                  <c:pt idx="4">
                    <c:v>0.15796861593781936</c:v>
                  </c:pt>
                  <c:pt idx="5">
                    <c:v>0.33826480333182912</c:v>
                  </c:pt>
                  <c:pt idx="6">
                    <c:v>5.6723319220886553E-2</c:v>
                  </c:pt>
                  <c:pt idx="7">
                    <c:v>1.057380929455497</c:v>
                  </c:pt>
                  <c:pt idx="8">
                    <c:v>0.60818716373267034</c:v>
                  </c:pt>
                  <c:pt idx="9">
                    <c:v>1.3811983020053833E-2</c:v>
                  </c:pt>
                  <c:pt idx="10">
                    <c:v>0.85397981895666808</c:v>
                  </c:pt>
                  <c:pt idx="11">
                    <c:v>0.26575929838999696</c:v>
                  </c:pt>
                  <c:pt idx="12">
                    <c:v>0.17407287436452593</c:v>
                  </c:pt>
                  <c:pt idx="13">
                    <c:v>1.8528833381166547</c:v>
                  </c:pt>
                  <c:pt idx="14">
                    <c:v>0.71102498960798122</c:v>
                  </c:pt>
                  <c:pt idx="15">
                    <c:v>0.15703857028391816</c:v>
                  </c:pt>
                  <c:pt idx="16">
                    <c:v>1.8721241513486764</c:v>
                  </c:pt>
                  <c:pt idx="17">
                    <c:v>0.14021401094400346</c:v>
                  </c:pt>
                  <c:pt idx="18">
                    <c:v>0.3756326885531468</c:v>
                  </c:pt>
                  <c:pt idx="19">
                    <c:v>0.10375053921147064</c:v>
                  </c:pt>
                  <c:pt idx="20">
                    <c:v>1.0033972183360564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'PROFIL PER ODO'!$B$1:$V$1</c:f>
              <c:strCache>
                <c:ptCount val="21"/>
                <c:pt idx="0">
                  <c:v>OR1A1</c:v>
                </c:pt>
                <c:pt idx="1">
                  <c:v>F73A</c:v>
                </c:pt>
                <c:pt idx="2">
                  <c:v>M104A</c:v>
                </c:pt>
                <c:pt idx="3">
                  <c:v>I105A</c:v>
                </c:pt>
                <c:pt idx="4">
                  <c:v>G108A</c:v>
                </c:pt>
                <c:pt idx="5">
                  <c:v>N109A</c:v>
                </c:pt>
                <c:pt idx="6">
                  <c:v>S112A</c:v>
                </c:pt>
                <c:pt idx="7">
                  <c:v>N155A</c:v>
                </c:pt>
                <c:pt idx="8">
                  <c:v>L201A</c:v>
                </c:pt>
                <c:pt idx="9">
                  <c:v>G202A</c:v>
                </c:pt>
                <c:pt idx="10">
                  <c:v>I205A</c:v>
                </c:pt>
                <c:pt idx="11">
                  <c:v>F206</c:v>
                </c:pt>
                <c:pt idx="12">
                  <c:v>Y251A</c:v>
                </c:pt>
                <c:pt idx="13">
                  <c:v>M255A</c:v>
                </c:pt>
                <c:pt idx="14">
                  <c:v>Y258A</c:v>
                </c:pt>
                <c:pt idx="15">
                  <c:v>V274A</c:v>
                </c:pt>
                <c:pt idx="16">
                  <c:v>T277A</c:v>
                </c:pt>
                <c:pt idx="17">
                  <c:v>A278L</c:v>
                </c:pt>
                <c:pt idx="18">
                  <c:v>T280A</c:v>
                </c:pt>
                <c:pt idx="19">
                  <c:v>D180A</c:v>
                </c:pt>
                <c:pt idx="20">
                  <c:v>I181A</c:v>
                </c:pt>
              </c:strCache>
            </c:strRef>
          </c:cat>
          <c:val>
            <c:numRef>
              <c:f>'PROFIL PER ODO'!$B$2:$V$2</c:f>
              <c:numCache>
                <c:formatCode>General</c:formatCode>
                <c:ptCount val="21"/>
                <c:pt idx="0">
                  <c:v>21.552941314361753</c:v>
                </c:pt>
                <c:pt idx="1">
                  <c:v>28.101784928939203</c:v>
                </c:pt>
                <c:pt idx="2">
                  <c:v>11.334387155515005</c:v>
                </c:pt>
                <c:pt idx="3">
                  <c:v>-0.15480557289443964</c:v>
                </c:pt>
                <c:pt idx="4">
                  <c:v>3.7486237871023551</c:v>
                </c:pt>
                <c:pt idx="5">
                  <c:v>1.4724816318720562</c:v>
                </c:pt>
                <c:pt idx="6">
                  <c:v>1.4366819034171701</c:v>
                </c:pt>
                <c:pt idx="7">
                  <c:v>10.243361264813073</c:v>
                </c:pt>
                <c:pt idx="8">
                  <c:v>10.475185741998637</c:v>
                </c:pt>
                <c:pt idx="9">
                  <c:v>-0.31336622377982004</c:v>
                </c:pt>
                <c:pt idx="10">
                  <c:v>13.499734478265546</c:v>
                </c:pt>
                <c:pt idx="11">
                  <c:v>-0.17227313323826277</c:v>
                </c:pt>
                <c:pt idx="12">
                  <c:v>-0.16449270520803438</c:v>
                </c:pt>
                <c:pt idx="13">
                  <c:v>36.565070630587257</c:v>
                </c:pt>
                <c:pt idx="14">
                  <c:v>5.9672886523239388</c:v>
                </c:pt>
                <c:pt idx="15">
                  <c:v>-0.10589678803468938</c:v>
                </c:pt>
                <c:pt idx="16">
                  <c:v>17.068897885387454</c:v>
                </c:pt>
                <c:pt idx="17">
                  <c:v>5.2208898471619811</c:v>
                </c:pt>
                <c:pt idx="18">
                  <c:v>50.339588303220211</c:v>
                </c:pt>
                <c:pt idx="19">
                  <c:v>-0.13395748845072031</c:v>
                </c:pt>
                <c:pt idx="20">
                  <c:v>15.061875415356578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47-4008-B626-0EF7D4796E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0193264"/>
        <c:axId val="1880199920"/>
      </c:barChart>
      <c:catAx>
        <c:axId val="188019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9920"/>
        <c:crosses val="autoZero"/>
        <c:auto val="1"/>
        <c:lblAlgn val="ctr"/>
        <c:lblOffset val="100"/>
        <c:noMultiLvlLbl val="0"/>
      </c:catAx>
      <c:valAx>
        <c:axId val="1880199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'PROFIL PER ODO'!$A$4</c:f>
              <c:strCache>
                <c:ptCount val="1"/>
                <c:pt idx="0">
                  <c:v>APA 100uM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'PROFIL PER ODO'!$B$14:$V$14</c:f>
                <c:numCache>
                  <c:formatCode>General</c:formatCode>
                  <c:ptCount val="21"/>
                  <c:pt idx="0">
                    <c:v>0.55752130129341382</c:v>
                  </c:pt>
                  <c:pt idx="1">
                    <c:v>2.3742885689432076</c:v>
                  </c:pt>
                  <c:pt idx="2">
                    <c:v>1.5080904798261336</c:v>
                  </c:pt>
                  <c:pt idx="3">
                    <c:v>0.24063838803214727</c:v>
                  </c:pt>
                  <c:pt idx="4">
                    <c:v>0.46970699559804907</c:v>
                  </c:pt>
                  <c:pt idx="5">
                    <c:v>0.18941750034779814</c:v>
                  </c:pt>
                  <c:pt idx="6">
                    <c:v>2.1347340997218764</c:v>
                  </c:pt>
                  <c:pt idx="7">
                    <c:v>0.96744825649536803</c:v>
                  </c:pt>
                  <c:pt idx="8">
                    <c:v>0.80547388057605029</c:v>
                  </c:pt>
                  <c:pt idx="9">
                    <c:v>0.10403462250231375</c:v>
                  </c:pt>
                  <c:pt idx="10">
                    <c:v>1.1070935264886907</c:v>
                  </c:pt>
                  <c:pt idx="11">
                    <c:v>0.2369002965339769</c:v>
                  </c:pt>
                  <c:pt idx="12">
                    <c:v>0.20081413829691605</c:v>
                  </c:pt>
                  <c:pt idx="13">
                    <c:v>3.504903666493826</c:v>
                  </c:pt>
                  <c:pt idx="14">
                    <c:v>0.61363880419306904</c:v>
                  </c:pt>
                  <c:pt idx="15">
                    <c:v>0.12382834305355404</c:v>
                  </c:pt>
                  <c:pt idx="16">
                    <c:v>1.3096625663127692</c:v>
                  </c:pt>
                  <c:pt idx="17">
                    <c:v>0.50632528082645911</c:v>
                  </c:pt>
                  <c:pt idx="18">
                    <c:v>0.64737117828945023</c:v>
                  </c:pt>
                  <c:pt idx="19">
                    <c:v>0.49180565386232311</c:v>
                  </c:pt>
                  <c:pt idx="20">
                    <c:v>1.4080266983886103</c:v>
                  </c:pt>
                </c:numCache>
              </c:numRef>
            </c:plus>
            <c:minus>
              <c:numRef>
                <c:f>'PROFIL PER ODO'!$B$14:$V$14</c:f>
                <c:numCache>
                  <c:formatCode>General</c:formatCode>
                  <c:ptCount val="21"/>
                  <c:pt idx="0">
                    <c:v>0.55752130129341382</c:v>
                  </c:pt>
                  <c:pt idx="1">
                    <c:v>2.3742885689432076</c:v>
                  </c:pt>
                  <c:pt idx="2">
                    <c:v>1.5080904798261336</c:v>
                  </c:pt>
                  <c:pt idx="3">
                    <c:v>0.24063838803214727</c:v>
                  </c:pt>
                  <c:pt idx="4">
                    <c:v>0.46970699559804907</c:v>
                  </c:pt>
                  <c:pt idx="5">
                    <c:v>0.18941750034779814</c:v>
                  </c:pt>
                  <c:pt idx="6">
                    <c:v>2.1347340997218764</c:v>
                  </c:pt>
                  <c:pt idx="7">
                    <c:v>0.96744825649536803</c:v>
                  </c:pt>
                  <c:pt idx="8">
                    <c:v>0.80547388057605029</c:v>
                  </c:pt>
                  <c:pt idx="9">
                    <c:v>0.10403462250231375</c:v>
                  </c:pt>
                  <c:pt idx="10">
                    <c:v>1.1070935264886907</c:v>
                  </c:pt>
                  <c:pt idx="11">
                    <c:v>0.2369002965339769</c:v>
                  </c:pt>
                  <c:pt idx="12">
                    <c:v>0.20081413829691605</c:v>
                  </c:pt>
                  <c:pt idx="13">
                    <c:v>3.504903666493826</c:v>
                  </c:pt>
                  <c:pt idx="14">
                    <c:v>0.61363880419306904</c:v>
                  </c:pt>
                  <c:pt idx="15">
                    <c:v>0.12382834305355404</c:v>
                  </c:pt>
                  <c:pt idx="16">
                    <c:v>1.3096625663127692</c:v>
                  </c:pt>
                  <c:pt idx="17">
                    <c:v>0.50632528082645911</c:v>
                  </c:pt>
                  <c:pt idx="18">
                    <c:v>0.64737117828945023</c:v>
                  </c:pt>
                  <c:pt idx="19">
                    <c:v>0.49180565386232311</c:v>
                  </c:pt>
                  <c:pt idx="20">
                    <c:v>1.4080266983886103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'PROFIL PER ODO'!$B$1:$V$1</c:f>
              <c:strCache>
                <c:ptCount val="21"/>
                <c:pt idx="0">
                  <c:v>OR1A1</c:v>
                </c:pt>
                <c:pt idx="1">
                  <c:v>F73A</c:v>
                </c:pt>
                <c:pt idx="2">
                  <c:v>M104A</c:v>
                </c:pt>
                <c:pt idx="3">
                  <c:v>I105A</c:v>
                </c:pt>
                <c:pt idx="4">
                  <c:v>G108A</c:v>
                </c:pt>
                <c:pt idx="5">
                  <c:v>N109A</c:v>
                </c:pt>
                <c:pt idx="6">
                  <c:v>S112A</c:v>
                </c:pt>
                <c:pt idx="7">
                  <c:v>N155A</c:v>
                </c:pt>
                <c:pt idx="8">
                  <c:v>L201A</c:v>
                </c:pt>
                <c:pt idx="9">
                  <c:v>G202A</c:v>
                </c:pt>
                <c:pt idx="10">
                  <c:v>I205A</c:v>
                </c:pt>
                <c:pt idx="11">
                  <c:v>F206</c:v>
                </c:pt>
                <c:pt idx="12">
                  <c:v>Y251A</c:v>
                </c:pt>
                <c:pt idx="13">
                  <c:v>M255A</c:v>
                </c:pt>
                <c:pt idx="14">
                  <c:v>Y258A</c:v>
                </c:pt>
                <c:pt idx="15">
                  <c:v>V274A</c:v>
                </c:pt>
                <c:pt idx="16">
                  <c:v>T277A</c:v>
                </c:pt>
                <c:pt idx="17">
                  <c:v>A278L</c:v>
                </c:pt>
                <c:pt idx="18">
                  <c:v>T280A</c:v>
                </c:pt>
                <c:pt idx="19">
                  <c:v>D180A</c:v>
                </c:pt>
                <c:pt idx="20">
                  <c:v>I181A</c:v>
                </c:pt>
              </c:strCache>
            </c:strRef>
          </c:cat>
          <c:val>
            <c:numRef>
              <c:f>'PROFIL PER ODO'!$B$4:$V$4</c:f>
              <c:numCache>
                <c:formatCode>General</c:formatCode>
                <c:ptCount val="21"/>
                <c:pt idx="0">
                  <c:v>19.883689447497471</c:v>
                </c:pt>
                <c:pt idx="1">
                  <c:v>37.070233288112505</c:v>
                </c:pt>
                <c:pt idx="2">
                  <c:v>23.698213138007041</c:v>
                </c:pt>
                <c:pt idx="3">
                  <c:v>3.7792494779735035</c:v>
                </c:pt>
                <c:pt idx="4">
                  <c:v>6.5806970003096854</c:v>
                </c:pt>
                <c:pt idx="5">
                  <c:v>0.13799573345285654</c:v>
                </c:pt>
                <c:pt idx="6">
                  <c:v>4.48353065668742</c:v>
                </c:pt>
                <c:pt idx="7">
                  <c:v>29.668079842065925</c:v>
                </c:pt>
                <c:pt idx="8">
                  <c:v>10.916755600265134</c:v>
                </c:pt>
                <c:pt idx="9">
                  <c:v>-0.44465099966101707</c:v>
                </c:pt>
                <c:pt idx="10">
                  <c:v>9.3230735866334982</c:v>
                </c:pt>
                <c:pt idx="11">
                  <c:v>-0.16457638756907655</c:v>
                </c:pt>
                <c:pt idx="12">
                  <c:v>-0.23105462345118655</c:v>
                </c:pt>
                <c:pt idx="13">
                  <c:v>28.368207340434751</c:v>
                </c:pt>
                <c:pt idx="14">
                  <c:v>7.3343131451597294</c:v>
                </c:pt>
                <c:pt idx="15">
                  <c:v>-0.24906993741670846</c:v>
                </c:pt>
                <c:pt idx="16">
                  <c:v>38.558874862313594</c:v>
                </c:pt>
                <c:pt idx="17">
                  <c:v>7.2800242773983985</c:v>
                </c:pt>
                <c:pt idx="18">
                  <c:v>39.413695404696341</c:v>
                </c:pt>
                <c:pt idx="19">
                  <c:v>4.332566707377091</c:v>
                </c:pt>
                <c:pt idx="20">
                  <c:v>15.897993020700508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21-4D23-A2DF-331C14CE2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0193264"/>
        <c:axId val="1880199920"/>
      </c:barChart>
      <c:catAx>
        <c:axId val="188019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9920"/>
        <c:crosses val="autoZero"/>
        <c:auto val="1"/>
        <c:lblAlgn val="ctr"/>
        <c:lblOffset val="100"/>
        <c:noMultiLvlLbl val="0"/>
      </c:catAx>
      <c:valAx>
        <c:axId val="1880199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'PROFIL PER ODO'!$A$5</c:f>
              <c:strCache>
                <c:ptCount val="1"/>
                <c:pt idx="0">
                  <c:v>CAR 100uM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'PROFIL PER ODO'!$B$15:$V$15</c:f>
                <c:numCache>
                  <c:formatCode>General</c:formatCode>
                  <c:ptCount val="21"/>
                  <c:pt idx="0">
                    <c:v>0.4550592124759622</c:v>
                  </c:pt>
                  <c:pt idx="1">
                    <c:v>0.60070592723278071</c:v>
                  </c:pt>
                  <c:pt idx="2">
                    <c:v>0.38181270169058434</c:v>
                  </c:pt>
                  <c:pt idx="3">
                    <c:v>0.19868043138729208</c:v>
                  </c:pt>
                  <c:pt idx="4">
                    <c:v>0.46048320980011459</c:v>
                  </c:pt>
                  <c:pt idx="5">
                    <c:v>0.33078611810865871</c:v>
                  </c:pt>
                  <c:pt idx="6">
                    <c:v>0.37707982670680873</c:v>
                  </c:pt>
                  <c:pt idx="7">
                    <c:v>0.5406765592194811</c:v>
                  </c:pt>
                  <c:pt idx="8">
                    <c:v>0.70290099694910857</c:v>
                  </c:pt>
                  <c:pt idx="9">
                    <c:v>0.45699249400786285</c:v>
                  </c:pt>
                  <c:pt idx="10">
                    <c:v>0.33833287709930987</c:v>
                  </c:pt>
                  <c:pt idx="11">
                    <c:v>6.2314913806267351E-2</c:v>
                  </c:pt>
                  <c:pt idx="12">
                    <c:v>0.27555861626749867</c:v>
                  </c:pt>
                  <c:pt idx="13">
                    <c:v>0.23367793195108721</c:v>
                  </c:pt>
                  <c:pt idx="14">
                    <c:v>0.1171157430887254</c:v>
                  </c:pt>
                  <c:pt idx="15">
                    <c:v>0.25822922226792944</c:v>
                  </c:pt>
                  <c:pt idx="16">
                    <c:v>0.39990192050990409</c:v>
                  </c:pt>
                  <c:pt idx="17">
                    <c:v>5.5158657380369493E-2</c:v>
                  </c:pt>
                  <c:pt idx="18">
                    <c:v>0.74061270538120527</c:v>
                  </c:pt>
                  <c:pt idx="19">
                    <c:v>0.15636341778185359</c:v>
                  </c:pt>
                  <c:pt idx="20">
                    <c:v>0.26790145584356678</c:v>
                  </c:pt>
                </c:numCache>
              </c:numRef>
            </c:plus>
            <c:minus>
              <c:numRef>
                <c:f>'PROFIL PER ODO'!$B$15:$V$15</c:f>
                <c:numCache>
                  <c:formatCode>General</c:formatCode>
                  <c:ptCount val="21"/>
                  <c:pt idx="0">
                    <c:v>0.4550592124759622</c:v>
                  </c:pt>
                  <c:pt idx="1">
                    <c:v>0.60070592723278071</c:v>
                  </c:pt>
                  <c:pt idx="2">
                    <c:v>0.38181270169058434</c:v>
                  </c:pt>
                  <c:pt idx="3">
                    <c:v>0.19868043138729208</c:v>
                  </c:pt>
                  <c:pt idx="4">
                    <c:v>0.46048320980011459</c:v>
                  </c:pt>
                  <c:pt idx="5">
                    <c:v>0.33078611810865871</c:v>
                  </c:pt>
                  <c:pt idx="6">
                    <c:v>0.37707982670680873</c:v>
                  </c:pt>
                  <c:pt idx="7">
                    <c:v>0.5406765592194811</c:v>
                  </c:pt>
                  <c:pt idx="8">
                    <c:v>0.70290099694910857</c:v>
                  </c:pt>
                  <c:pt idx="9">
                    <c:v>0.45699249400786285</c:v>
                  </c:pt>
                  <c:pt idx="10">
                    <c:v>0.33833287709930987</c:v>
                  </c:pt>
                  <c:pt idx="11">
                    <c:v>6.2314913806267351E-2</c:v>
                  </c:pt>
                  <c:pt idx="12">
                    <c:v>0.27555861626749867</c:v>
                  </c:pt>
                  <c:pt idx="13">
                    <c:v>0.23367793195108721</c:v>
                  </c:pt>
                  <c:pt idx="14">
                    <c:v>0.1171157430887254</c:v>
                  </c:pt>
                  <c:pt idx="15">
                    <c:v>0.25822922226792944</c:v>
                  </c:pt>
                  <c:pt idx="16">
                    <c:v>0.39990192050990409</c:v>
                  </c:pt>
                  <c:pt idx="17">
                    <c:v>5.5158657380369493E-2</c:v>
                  </c:pt>
                  <c:pt idx="18">
                    <c:v>0.74061270538120527</c:v>
                  </c:pt>
                  <c:pt idx="19">
                    <c:v>0.15636341778185359</c:v>
                  </c:pt>
                  <c:pt idx="20">
                    <c:v>0.26790145584356678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'PROFIL PER ODO'!$B$1:$V$1</c:f>
              <c:strCache>
                <c:ptCount val="21"/>
                <c:pt idx="0">
                  <c:v>OR1A1</c:v>
                </c:pt>
                <c:pt idx="1">
                  <c:v>F73A</c:v>
                </c:pt>
                <c:pt idx="2">
                  <c:v>M104A</c:v>
                </c:pt>
                <c:pt idx="3">
                  <c:v>I105A</c:v>
                </c:pt>
                <c:pt idx="4">
                  <c:v>G108A</c:v>
                </c:pt>
                <c:pt idx="5">
                  <c:v>N109A</c:v>
                </c:pt>
                <c:pt idx="6">
                  <c:v>S112A</c:v>
                </c:pt>
                <c:pt idx="7">
                  <c:v>N155A</c:v>
                </c:pt>
                <c:pt idx="8">
                  <c:v>L201A</c:v>
                </c:pt>
                <c:pt idx="9">
                  <c:v>G202A</c:v>
                </c:pt>
                <c:pt idx="10">
                  <c:v>I205A</c:v>
                </c:pt>
                <c:pt idx="11">
                  <c:v>F206</c:v>
                </c:pt>
                <c:pt idx="12">
                  <c:v>Y251A</c:v>
                </c:pt>
                <c:pt idx="13">
                  <c:v>M255A</c:v>
                </c:pt>
                <c:pt idx="14">
                  <c:v>Y258A</c:v>
                </c:pt>
                <c:pt idx="15">
                  <c:v>V274A</c:v>
                </c:pt>
                <c:pt idx="16">
                  <c:v>T277A</c:v>
                </c:pt>
                <c:pt idx="17">
                  <c:v>A278L</c:v>
                </c:pt>
                <c:pt idx="18">
                  <c:v>T280A</c:v>
                </c:pt>
                <c:pt idx="19">
                  <c:v>D180A</c:v>
                </c:pt>
                <c:pt idx="20">
                  <c:v>I181A</c:v>
                </c:pt>
              </c:strCache>
            </c:strRef>
          </c:cat>
          <c:val>
            <c:numRef>
              <c:f>'PROFIL PER ODO'!$B$5:$V$5</c:f>
              <c:numCache>
                <c:formatCode>General</c:formatCode>
                <c:ptCount val="21"/>
                <c:pt idx="0">
                  <c:v>13.022158342410952</c:v>
                </c:pt>
                <c:pt idx="1">
                  <c:v>11.699553995185225</c:v>
                </c:pt>
                <c:pt idx="2">
                  <c:v>7.8563468609717937</c:v>
                </c:pt>
                <c:pt idx="3">
                  <c:v>-0.15131441943204038</c:v>
                </c:pt>
                <c:pt idx="4">
                  <c:v>8.086777991981835</c:v>
                </c:pt>
                <c:pt idx="5">
                  <c:v>1.1729540120686446</c:v>
                </c:pt>
                <c:pt idx="6">
                  <c:v>0.5898931489658874</c:v>
                </c:pt>
                <c:pt idx="7">
                  <c:v>15.808840305162512</c:v>
                </c:pt>
                <c:pt idx="8">
                  <c:v>9.4352102285576631</c:v>
                </c:pt>
                <c:pt idx="9">
                  <c:v>2.5355212680576535</c:v>
                </c:pt>
                <c:pt idx="10">
                  <c:v>2.3789646600069703</c:v>
                </c:pt>
                <c:pt idx="11">
                  <c:v>-0.47995210512066633</c:v>
                </c:pt>
                <c:pt idx="12">
                  <c:v>-0.12093330085324838</c:v>
                </c:pt>
                <c:pt idx="13">
                  <c:v>18.995424702570027</c:v>
                </c:pt>
                <c:pt idx="14">
                  <c:v>0.7000181520599873</c:v>
                </c:pt>
                <c:pt idx="15">
                  <c:v>-0.40134205932771616</c:v>
                </c:pt>
                <c:pt idx="16">
                  <c:v>10.199645318380568</c:v>
                </c:pt>
                <c:pt idx="17">
                  <c:v>1.1299646441687003</c:v>
                </c:pt>
                <c:pt idx="18">
                  <c:v>24.97043964581254</c:v>
                </c:pt>
                <c:pt idx="19">
                  <c:v>0.76950345054788771</c:v>
                </c:pt>
                <c:pt idx="20">
                  <c:v>0.14794756634140938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82-4AF8-9B1A-642EB58C87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0193264"/>
        <c:axId val="1880199920"/>
      </c:barChart>
      <c:catAx>
        <c:axId val="188019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9920"/>
        <c:crosses val="autoZero"/>
        <c:auto val="1"/>
        <c:lblAlgn val="ctr"/>
        <c:lblOffset val="100"/>
        <c:noMultiLvlLbl val="0"/>
      </c:catAx>
      <c:valAx>
        <c:axId val="1880199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'PROFIL PER ODO'!$A$6</c:f>
              <c:strCache>
                <c:ptCount val="1"/>
                <c:pt idx="0">
                  <c:v>RLIM 100uM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'PROFIL PER ODO'!$B$16:$V$16</c:f>
                <c:numCache>
                  <c:formatCode>General</c:formatCode>
                  <c:ptCount val="21"/>
                  <c:pt idx="0">
                    <c:v>0.66232076306659227</c:v>
                  </c:pt>
                  <c:pt idx="1">
                    <c:v>1.1629783920182997</c:v>
                  </c:pt>
                  <c:pt idx="2">
                    <c:v>6.607779026388258E-2</c:v>
                  </c:pt>
                  <c:pt idx="3">
                    <c:v>8.6491165132824455E-2</c:v>
                  </c:pt>
                  <c:pt idx="4">
                    <c:v>0.58258889547346004</c:v>
                  </c:pt>
                  <c:pt idx="5">
                    <c:v>0.10886666130820784</c:v>
                  </c:pt>
                  <c:pt idx="6">
                    <c:v>0.29053163746476068</c:v>
                  </c:pt>
                  <c:pt idx="7">
                    <c:v>0.9291177009516578</c:v>
                  </c:pt>
                  <c:pt idx="8">
                    <c:v>0.96975180090334401</c:v>
                  </c:pt>
                  <c:pt idx="9">
                    <c:v>0.61641016990411368</c:v>
                  </c:pt>
                  <c:pt idx="10">
                    <c:v>0.53593146946131243</c:v>
                  </c:pt>
                  <c:pt idx="11">
                    <c:v>0.12766278038908474</c:v>
                  </c:pt>
                  <c:pt idx="12">
                    <c:v>0.1976045177075072</c:v>
                  </c:pt>
                  <c:pt idx="13">
                    <c:v>2.4127271758500619</c:v>
                  </c:pt>
                  <c:pt idx="14">
                    <c:v>0.34878965930154443</c:v>
                  </c:pt>
                  <c:pt idx="15">
                    <c:v>0.30412933626765837</c:v>
                  </c:pt>
                  <c:pt idx="16">
                    <c:v>1.4708052686730819</c:v>
                  </c:pt>
                  <c:pt idx="17">
                    <c:v>0.43037186440670649</c:v>
                  </c:pt>
                  <c:pt idx="18">
                    <c:v>0.18800951254785836</c:v>
                  </c:pt>
                  <c:pt idx="19">
                    <c:v>0.71937879025106399</c:v>
                  </c:pt>
                  <c:pt idx="20">
                    <c:v>0.17493873994101281</c:v>
                  </c:pt>
                </c:numCache>
              </c:numRef>
            </c:plus>
            <c:minus>
              <c:numRef>
                <c:f>'PROFIL PER ODO'!$B$16:$V$16</c:f>
                <c:numCache>
                  <c:formatCode>General</c:formatCode>
                  <c:ptCount val="21"/>
                  <c:pt idx="0">
                    <c:v>0.66232076306659227</c:v>
                  </c:pt>
                  <c:pt idx="1">
                    <c:v>1.1629783920182997</c:v>
                  </c:pt>
                  <c:pt idx="2">
                    <c:v>6.607779026388258E-2</c:v>
                  </c:pt>
                  <c:pt idx="3">
                    <c:v>8.6491165132824455E-2</c:v>
                  </c:pt>
                  <c:pt idx="4">
                    <c:v>0.58258889547346004</c:v>
                  </c:pt>
                  <c:pt idx="5">
                    <c:v>0.10886666130820784</c:v>
                  </c:pt>
                  <c:pt idx="6">
                    <c:v>0.29053163746476068</c:v>
                  </c:pt>
                  <c:pt idx="7">
                    <c:v>0.9291177009516578</c:v>
                  </c:pt>
                  <c:pt idx="8">
                    <c:v>0.96975180090334401</c:v>
                  </c:pt>
                  <c:pt idx="9">
                    <c:v>0.61641016990411368</c:v>
                  </c:pt>
                  <c:pt idx="10">
                    <c:v>0.53593146946131243</c:v>
                  </c:pt>
                  <c:pt idx="11">
                    <c:v>0.12766278038908474</c:v>
                  </c:pt>
                  <c:pt idx="12">
                    <c:v>0.1976045177075072</c:v>
                  </c:pt>
                  <c:pt idx="13">
                    <c:v>2.4127271758500619</c:v>
                  </c:pt>
                  <c:pt idx="14">
                    <c:v>0.34878965930154443</c:v>
                  </c:pt>
                  <c:pt idx="15">
                    <c:v>0.30412933626765837</c:v>
                  </c:pt>
                  <c:pt idx="16">
                    <c:v>1.4708052686730819</c:v>
                  </c:pt>
                  <c:pt idx="17">
                    <c:v>0.43037186440670649</c:v>
                  </c:pt>
                  <c:pt idx="18">
                    <c:v>0.18800951254785836</c:v>
                  </c:pt>
                  <c:pt idx="19">
                    <c:v>0.71937879025106399</c:v>
                  </c:pt>
                  <c:pt idx="20">
                    <c:v>0.17493873994101281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'PROFIL PER ODO'!$B$1:$V$1</c:f>
              <c:strCache>
                <c:ptCount val="21"/>
                <c:pt idx="0">
                  <c:v>OR1A1</c:v>
                </c:pt>
                <c:pt idx="1">
                  <c:v>F73A</c:v>
                </c:pt>
                <c:pt idx="2">
                  <c:v>M104A</c:v>
                </c:pt>
                <c:pt idx="3">
                  <c:v>I105A</c:v>
                </c:pt>
                <c:pt idx="4">
                  <c:v>G108A</c:v>
                </c:pt>
                <c:pt idx="5">
                  <c:v>N109A</c:v>
                </c:pt>
                <c:pt idx="6">
                  <c:v>S112A</c:v>
                </c:pt>
                <c:pt idx="7">
                  <c:v>N155A</c:v>
                </c:pt>
                <c:pt idx="8">
                  <c:v>L201A</c:v>
                </c:pt>
                <c:pt idx="9">
                  <c:v>G202A</c:v>
                </c:pt>
                <c:pt idx="10">
                  <c:v>I205A</c:v>
                </c:pt>
                <c:pt idx="11">
                  <c:v>F206</c:v>
                </c:pt>
                <c:pt idx="12">
                  <c:v>Y251A</c:v>
                </c:pt>
                <c:pt idx="13">
                  <c:v>M255A</c:v>
                </c:pt>
                <c:pt idx="14">
                  <c:v>Y258A</c:v>
                </c:pt>
                <c:pt idx="15">
                  <c:v>V274A</c:v>
                </c:pt>
                <c:pt idx="16">
                  <c:v>T277A</c:v>
                </c:pt>
                <c:pt idx="17">
                  <c:v>A278L</c:v>
                </c:pt>
                <c:pt idx="18">
                  <c:v>T280A</c:v>
                </c:pt>
                <c:pt idx="19">
                  <c:v>D180A</c:v>
                </c:pt>
                <c:pt idx="20">
                  <c:v>I181A</c:v>
                </c:pt>
              </c:strCache>
            </c:strRef>
          </c:cat>
          <c:val>
            <c:numRef>
              <c:f>'PROFIL PER ODO'!$B$6:$V$6</c:f>
              <c:numCache>
                <c:formatCode>General</c:formatCode>
                <c:ptCount val="21"/>
                <c:pt idx="0">
                  <c:v>12.23626507749856</c:v>
                </c:pt>
                <c:pt idx="1">
                  <c:v>10.896176634763462</c:v>
                </c:pt>
                <c:pt idx="2">
                  <c:v>4.3724744315368183</c:v>
                </c:pt>
                <c:pt idx="3">
                  <c:v>0.39801177123709808</c:v>
                </c:pt>
                <c:pt idx="4">
                  <c:v>5.17222144979538</c:v>
                </c:pt>
                <c:pt idx="5">
                  <c:v>3.1969060692232292</c:v>
                </c:pt>
                <c:pt idx="6">
                  <c:v>0.28959399594073498</c:v>
                </c:pt>
                <c:pt idx="7">
                  <c:v>26.899568637193855</c:v>
                </c:pt>
                <c:pt idx="8">
                  <c:v>9.1346963030013733</c:v>
                </c:pt>
                <c:pt idx="9">
                  <c:v>4.4986983634385798</c:v>
                </c:pt>
                <c:pt idx="10">
                  <c:v>3.2954730723619905</c:v>
                </c:pt>
                <c:pt idx="11">
                  <c:v>-0.36977015386951129</c:v>
                </c:pt>
                <c:pt idx="12">
                  <c:v>0.10413836467106741</c:v>
                </c:pt>
                <c:pt idx="13">
                  <c:v>16.916930356945887</c:v>
                </c:pt>
                <c:pt idx="14">
                  <c:v>0.40094554913355562</c:v>
                </c:pt>
                <c:pt idx="15">
                  <c:v>-5.5215741397416251E-2</c:v>
                </c:pt>
                <c:pt idx="16">
                  <c:v>5.9623332264972309</c:v>
                </c:pt>
                <c:pt idx="17">
                  <c:v>1.5036711890847245</c:v>
                </c:pt>
                <c:pt idx="18">
                  <c:v>18.904468049567818</c:v>
                </c:pt>
                <c:pt idx="19">
                  <c:v>1.3242906808290922</c:v>
                </c:pt>
                <c:pt idx="20">
                  <c:v>-5.960305715801828E-2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C-4FAF-A1F8-C283A733DF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0193264"/>
        <c:axId val="1880199920"/>
      </c:barChart>
      <c:catAx>
        <c:axId val="188019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9920"/>
        <c:crosses val="autoZero"/>
        <c:auto val="1"/>
        <c:lblAlgn val="ctr"/>
        <c:lblOffset val="100"/>
        <c:noMultiLvlLbl val="0"/>
      </c:catAx>
      <c:valAx>
        <c:axId val="1880199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'PROFIL PER ODO'!$A$8</c:f>
              <c:strCache>
                <c:ptCount val="1"/>
                <c:pt idx="0">
                  <c:v>MEN 316uM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'PROFIL PER ODO'!$B$18:$V$18</c:f>
                <c:numCache>
                  <c:formatCode>General</c:formatCode>
                  <c:ptCount val="21"/>
                  <c:pt idx="0">
                    <c:v>0.23298381000097373</c:v>
                  </c:pt>
                  <c:pt idx="1">
                    <c:v>6.3509729128459022E-2</c:v>
                  </c:pt>
                  <c:pt idx="2">
                    <c:v>0.2948236864956611</c:v>
                  </c:pt>
                  <c:pt idx="3">
                    <c:v>0.53790648287235643</c:v>
                  </c:pt>
                  <c:pt idx="4">
                    <c:v>0.37194403069645637</c:v>
                  </c:pt>
                  <c:pt idx="5">
                    <c:v>0.28266107257323386</c:v>
                  </c:pt>
                  <c:pt idx="6">
                    <c:v>0.29227621505724743</c:v>
                  </c:pt>
                  <c:pt idx="7">
                    <c:v>0.62985447623192614</c:v>
                  </c:pt>
                  <c:pt idx="8">
                    <c:v>0.1935651533832885</c:v>
                  </c:pt>
                  <c:pt idx="9">
                    <c:v>0.15080887729575945</c:v>
                  </c:pt>
                  <c:pt idx="10">
                    <c:v>0.19919047725583655</c:v>
                  </c:pt>
                  <c:pt idx="11">
                    <c:v>3.8757892513742918E-2</c:v>
                  </c:pt>
                  <c:pt idx="12">
                    <c:v>0.16458310107868288</c:v>
                  </c:pt>
                  <c:pt idx="13">
                    <c:v>0.14976780049938704</c:v>
                  </c:pt>
                  <c:pt idx="14">
                    <c:v>0.21185133604229084</c:v>
                  </c:pt>
                  <c:pt idx="15">
                    <c:v>0.18552830786248903</c:v>
                  </c:pt>
                  <c:pt idx="16">
                    <c:v>0.14601161711604979</c:v>
                  </c:pt>
                  <c:pt idx="17">
                    <c:v>0.12121510747007806</c:v>
                  </c:pt>
                  <c:pt idx="18">
                    <c:v>0.36489804802760029</c:v>
                  </c:pt>
                  <c:pt idx="19">
                    <c:v>0.21969170615780326</c:v>
                  </c:pt>
                  <c:pt idx="20">
                    <c:v>0.26970477745643001</c:v>
                  </c:pt>
                </c:numCache>
              </c:numRef>
            </c:plus>
            <c:minus>
              <c:numRef>
                <c:f>'PROFIL PER ODO'!$B$18:$V$18</c:f>
                <c:numCache>
                  <c:formatCode>General</c:formatCode>
                  <c:ptCount val="21"/>
                  <c:pt idx="0">
                    <c:v>0.23298381000097373</c:v>
                  </c:pt>
                  <c:pt idx="1">
                    <c:v>6.3509729128459022E-2</c:v>
                  </c:pt>
                  <c:pt idx="2">
                    <c:v>0.2948236864956611</c:v>
                  </c:pt>
                  <c:pt idx="3">
                    <c:v>0.53790648287235643</c:v>
                  </c:pt>
                  <c:pt idx="4">
                    <c:v>0.37194403069645637</c:v>
                  </c:pt>
                  <c:pt idx="5">
                    <c:v>0.28266107257323386</c:v>
                  </c:pt>
                  <c:pt idx="6">
                    <c:v>0.29227621505724743</c:v>
                  </c:pt>
                  <c:pt idx="7">
                    <c:v>0.62985447623192614</c:v>
                  </c:pt>
                  <c:pt idx="8">
                    <c:v>0.1935651533832885</c:v>
                  </c:pt>
                  <c:pt idx="9">
                    <c:v>0.15080887729575945</c:v>
                  </c:pt>
                  <c:pt idx="10">
                    <c:v>0.19919047725583655</c:v>
                  </c:pt>
                  <c:pt idx="11">
                    <c:v>3.8757892513742918E-2</c:v>
                  </c:pt>
                  <c:pt idx="12">
                    <c:v>0.16458310107868288</c:v>
                  </c:pt>
                  <c:pt idx="13">
                    <c:v>0.14976780049938704</c:v>
                  </c:pt>
                  <c:pt idx="14">
                    <c:v>0.21185133604229084</c:v>
                  </c:pt>
                  <c:pt idx="15">
                    <c:v>0.18552830786248903</c:v>
                  </c:pt>
                  <c:pt idx="16">
                    <c:v>0.14601161711604979</c:v>
                  </c:pt>
                  <c:pt idx="17">
                    <c:v>0.12121510747007806</c:v>
                  </c:pt>
                  <c:pt idx="18">
                    <c:v>0.36489804802760029</c:v>
                  </c:pt>
                  <c:pt idx="19">
                    <c:v>0.21969170615780326</c:v>
                  </c:pt>
                  <c:pt idx="20">
                    <c:v>0.26970477745643001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'PROFIL PER ODO'!$B$1:$V$1</c:f>
              <c:strCache>
                <c:ptCount val="21"/>
                <c:pt idx="0">
                  <c:v>OR1A1</c:v>
                </c:pt>
                <c:pt idx="1">
                  <c:v>F73A</c:v>
                </c:pt>
                <c:pt idx="2">
                  <c:v>M104A</c:v>
                </c:pt>
                <c:pt idx="3">
                  <c:v>I105A</c:v>
                </c:pt>
                <c:pt idx="4">
                  <c:v>G108A</c:v>
                </c:pt>
                <c:pt idx="5">
                  <c:v>N109A</c:v>
                </c:pt>
                <c:pt idx="6">
                  <c:v>S112A</c:v>
                </c:pt>
                <c:pt idx="7">
                  <c:v>N155A</c:v>
                </c:pt>
                <c:pt idx="8">
                  <c:v>L201A</c:v>
                </c:pt>
                <c:pt idx="9">
                  <c:v>G202A</c:v>
                </c:pt>
                <c:pt idx="10">
                  <c:v>I205A</c:v>
                </c:pt>
                <c:pt idx="11">
                  <c:v>F206</c:v>
                </c:pt>
                <c:pt idx="12">
                  <c:v>Y251A</c:v>
                </c:pt>
                <c:pt idx="13">
                  <c:v>M255A</c:v>
                </c:pt>
                <c:pt idx="14">
                  <c:v>Y258A</c:v>
                </c:pt>
                <c:pt idx="15">
                  <c:v>V274A</c:v>
                </c:pt>
                <c:pt idx="16">
                  <c:v>T277A</c:v>
                </c:pt>
                <c:pt idx="17">
                  <c:v>A278L</c:v>
                </c:pt>
                <c:pt idx="18">
                  <c:v>T280A</c:v>
                </c:pt>
                <c:pt idx="19">
                  <c:v>D180A</c:v>
                </c:pt>
                <c:pt idx="20">
                  <c:v>I181A</c:v>
                </c:pt>
              </c:strCache>
            </c:strRef>
          </c:cat>
          <c:val>
            <c:numRef>
              <c:f>'PROFIL PER ODO'!$B$8:$V$8</c:f>
              <c:numCache>
                <c:formatCode>General</c:formatCode>
                <c:ptCount val="21"/>
                <c:pt idx="0">
                  <c:v>3.3424790543257652</c:v>
                </c:pt>
                <c:pt idx="1">
                  <c:v>2.8295443164284646</c:v>
                </c:pt>
                <c:pt idx="2">
                  <c:v>2.307917580984657</c:v>
                </c:pt>
                <c:pt idx="3">
                  <c:v>9.2904236842077061</c:v>
                </c:pt>
                <c:pt idx="4">
                  <c:v>9.7576223753475571</c:v>
                </c:pt>
                <c:pt idx="5">
                  <c:v>-2.6614210196753252E-2</c:v>
                </c:pt>
                <c:pt idx="6">
                  <c:v>0.30907857077643275</c:v>
                </c:pt>
                <c:pt idx="7">
                  <c:v>12.012134844918013</c:v>
                </c:pt>
                <c:pt idx="8">
                  <c:v>3.037114477632322</c:v>
                </c:pt>
                <c:pt idx="9">
                  <c:v>-0.24975990167861117</c:v>
                </c:pt>
                <c:pt idx="10">
                  <c:v>-0.48586021936702761</c:v>
                </c:pt>
                <c:pt idx="11">
                  <c:v>-0.30118392642311909</c:v>
                </c:pt>
                <c:pt idx="12">
                  <c:v>-0.73095057483044945</c:v>
                </c:pt>
                <c:pt idx="13">
                  <c:v>1.1174525622024007</c:v>
                </c:pt>
                <c:pt idx="14">
                  <c:v>-3.0650572920013497E-3</c:v>
                </c:pt>
                <c:pt idx="15">
                  <c:v>-0.48686670704649393</c:v>
                </c:pt>
                <c:pt idx="16">
                  <c:v>1.3332459681440363</c:v>
                </c:pt>
                <c:pt idx="17">
                  <c:v>-0.32694861350757132</c:v>
                </c:pt>
                <c:pt idx="18">
                  <c:v>2.983794847176346</c:v>
                </c:pt>
                <c:pt idx="19">
                  <c:v>-0.5003478584318769</c:v>
                </c:pt>
                <c:pt idx="20">
                  <c:v>-4.7589609189569448E-2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B7-4C06-868B-4B75B8EE9D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0193264"/>
        <c:axId val="1880199920"/>
      </c:barChart>
      <c:catAx>
        <c:axId val="188019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9920"/>
        <c:crosses val="autoZero"/>
        <c:auto val="1"/>
        <c:lblAlgn val="ctr"/>
        <c:lblOffset val="100"/>
        <c:noMultiLvlLbl val="0"/>
      </c:catAx>
      <c:valAx>
        <c:axId val="1880199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'PROFIL PER ODO'!$A$7</c:f>
              <c:strCache>
                <c:ptCount val="1"/>
                <c:pt idx="0">
                  <c:v>24DNT 316uM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'PROFIL PER ODO'!$B$17:$V$17</c:f>
                <c:numCache>
                  <c:formatCode>General</c:formatCode>
                  <c:ptCount val="21"/>
                  <c:pt idx="0">
                    <c:v>0.23560372043094585</c:v>
                  </c:pt>
                  <c:pt idx="1">
                    <c:v>0.77108719296237915</c:v>
                  </c:pt>
                  <c:pt idx="2">
                    <c:v>0.69468449802738597</c:v>
                  </c:pt>
                  <c:pt idx="3">
                    <c:v>0.20825123619189315</c:v>
                  </c:pt>
                  <c:pt idx="4">
                    <c:v>0.2658118981972345</c:v>
                  </c:pt>
                  <c:pt idx="5">
                    <c:v>0.24356745268691146</c:v>
                  </c:pt>
                  <c:pt idx="6">
                    <c:v>0.23221478972989204</c:v>
                  </c:pt>
                  <c:pt idx="7">
                    <c:v>5.9777591692602619E-2</c:v>
                  </c:pt>
                  <c:pt idx="8">
                    <c:v>0.20825385009703667</c:v>
                  </c:pt>
                  <c:pt idx="9">
                    <c:v>0.16636978604456146</c:v>
                  </c:pt>
                  <c:pt idx="10">
                    <c:v>0.14551841273851632</c:v>
                  </c:pt>
                  <c:pt idx="11">
                    <c:v>0.27380985270587854</c:v>
                  </c:pt>
                  <c:pt idx="12">
                    <c:v>0.14427733432191603</c:v>
                  </c:pt>
                  <c:pt idx="13">
                    <c:v>0.2296580502564349</c:v>
                  </c:pt>
                  <c:pt idx="14">
                    <c:v>0.22349029832508074</c:v>
                  </c:pt>
                  <c:pt idx="15">
                    <c:v>0.23462121433493907</c:v>
                  </c:pt>
                  <c:pt idx="16">
                    <c:v>0.26121595567239603</c:v>
                  </c:pt>
                  <c:pt idx="17">
                    <c:v>3.1641240273006639E-2</c:v>
                  </c:pt>
                  <c:pt idx="18">
                    <c:v>0.16641543143727636</c:v>
                  </c:pt>
                  <c:pt idx="19">
                    <c:v>5.7457713085705818E-2</c:v>
                  </c:pt>
                  <c:pt idx="20">
                    <c:v>3.5850138605337777E-2</c:v>
                  </c:pt>
                </c:numCache>
              </c:numRef>
            </c:plus>
            <c:minus>
              <c:numRef>
                <c:f>'PROFIL PER ODO'!$B$17:$V$17</c:f>
                <c:numCache>
                  <c:formatCode>General</c:formatCode>
                  <c:ptCount val="21"/>
                  <c:pt idx="0">
                    <c:v>0.23560372043094585</c:v>
                  </c:pt>
                  <c:pt idx="1">
                    <c:v>0.77108719296237915</c:v>
                  </c:pt>
                  <c:pt idx="2">
                    <c:v>0.69468449802738597</c:v>
                  </c:pt>
                  <c:pt idx="3">
                    <c:v>0.20825123619189315</c:v>
                  </c:pt>
                  <c:pt idx="4">
                    <c:v>0.2658118981972345</c:v>
                  </c:pt>
                  <c:pt idx="5">
                    <c:v>0.24356745268691146</c:v>
                  </c:pt>
                  <c:pt idx="6">
                    <c:v>0.23221478972989204</c:v>
                  </c:pt>
                  <c:pt idx="7">
                    <c:v>5.9777591692602619E-2</c:v>
                  </c:pt>
                  <c:pt idx="8">
                    <c:v>0.20825385009703667</c:v>
                  </c:pt>
                  <c:pt idx="9">
                    <c:v>0.16636978604456146</c:v>
                  </c:pt>
                  <c:pt idx="10">
                    <c:v>0.14551841273851632</c:v>
                  </c:pt>
                  <c:pt idx="11">
                    <c:v>0.27380985270587854</c:v>
                  </c:pt>
                  <c:pt idx="12">
                    <c:v>0.14427733432191603</c:v>
                  </c:pt>
                  <c:pt idx="13">
                    <c:v>0.2296580502564349</c:v>
                  </c:pt>
                  <c:pt idx="14">
                    <c:v>0.22349029832508074</c:v>
                  </c:pt>
                  <c:pt idx="15">
                    <c:v>0.23462121433493907</c:v>
                  </c:pt>
                  <c:pt idx="16">
                    <c:v>0.26121595567239603</c:v>
                  </c:pt>
                  <c:pt idx="17">
                    <c:v>3.1641240273006639E-2</c:v>
                  </c:pt>
                  <c:pt idx="18">
                    <c:v>0.16641543143727636</c:v>
                  </c:pt>
                  <c:pt idx="19">
                    <c:v>5.7457713085705818E-2</c:v>
                  </c:pt>
                  <c:pt idx="20">
                    <c:v>3.5850138605337777E-2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'PROFIL PER ODO'!$B$1:$V$1</c:f>
              <c:strCache>
                <c:ptCount val="21"/>
                <c:pt idx="0">
                  <c:v>OR1A1</c:v>
                </c:pt>
                <c:pt idx="1">
                  <c:v>F73A</c:v>
                </c:pt>
                <c:pt idx="2">
                  <c:v>M104A</c:v>
                </c:pt>
                <c:pt idx="3">
                  <c:v>I105A</c:v>
                </c:pt>
                <c:pt idx="4">
                  <c:v>G108A</c:v>
                </c:pt>
                <c:pt idx="5">
                  <c:v>N109A</c:v>
                </c:pt>
                <c:pt idx="6">
                  <c:v>S112A</c:v>
                </c:pt>
                <c:pt idx="7">
                  <c:v>N155A</c:v>
                </c:pt>
                <c:pt idx="8">
                  <c:v>L201A</c:v>
                </c:pt>
                <c:pt idx="9">
                  <c:v>G202A</c:v>
                </c:pt>
                <c:pt idx="10">
                  <c:v>I205A</c:v>
                </c:pt>
                <c:pt idx="11">
                  <c:v>F206</c:v>
                </c:pt>
                <c:pt idx="12">
                  <c:v>Y251A</c:v>
                </c:pt>
                <c:pt idx="13">
                  <c:v>M255A</c:v>
                </c:pt>
                <c:pt idx="14">
                  <c:v>Y258A</c:v>
                </c:pt>
                <c:pt idx="15">
                  <c:v>V274A</c:v>
                </c:pt>
                <c:pt idx="16">
                  <c:v>T277A</c:v>
                </c:pt>
                <c:pt idx="17">
                  <c:v>A278L</c:v>
                </c:pt>
                <c:pt idx="18">
                  <c:v>T280A</c:v>
                </c:pt>
                <c:pt idx="19">
                  <c:v>D180A</c:v>
                </c:pt>
                <c:pt idx="20">
                  <c:v>I181A</c:v>
                </c:pt>
              </c:strCache>
            </c:strRef>
          </c:cat>
          <c:val>
            <c:numRef>
              <c:f>'PROFIL PER ODO'!$B$7:$V$7</c:f>
              <c:numCache>
                <c:formatCode>General</c:formatCode>
                <c:ptCount val="21"/>
                <c:pt idx="0">
                  <c:v>0.72755516937213227</c:v>
                </c:pt>
                <c:pt idx="1">
                  <c:v>5.8187677780374134</c:v>
                </c:pt>
                <c:pt idx="2">
                  <c:v>9.7085295042423656</c:v>
                </c:pt>
                <c:pt idx="3">
                  <c:v>-0.59602909065176202</c:v>
                </c:pt>
                <c:pt idx="4">
                  <c:v>3.7827747767076145</c:v>
                </c:pt>
                <c:pt idx="5">
                  <c:v>0.19000655479907369</c:v>
                </c:pt>
                <c:pt idx="6">
                  <c:v>7.7516945371898238E-3</c:v>
                </c:pt>
                <c:pt idx="7">
                  <c:v>0.37610000153620282</c:v>
                </c:pt>
                <c:pt idx="8">
                  <c:v>1.5751861811974908</c:v>
                </c:pt>
                <c:pt idx="9">
                  <c:v>-0.68038072894936574</c:v>
                </c:pt>
                <c:pt idx="10">
                  <c:v>-0.76544445208926115</c:v>
                </c:pt>
                <c:pt idx="11">
                  <c:v>-0.62271547572258834</c:v>
                </c:pt>
                <c:pt idx="12">
                  <c:v>-0.62936600696952727</c:v>
                </c:pt>
                <c:pt idx="13">
                  <c:v>-0.31714889173639216</c:v>
                </c:pt>
                <c:pt idx="14">
                  <c:v>-0.20224535439436742</c:v>
                </c:pt>
                <c:pt idx="15">
                  <c:v>-0.73129680292444921</c:v>
                </c:pt>
                <c:pt idx="16">
                  <c:v>1.1042610000073649</c:v>
                </c:pt>
                <c:pt idx="17">
                  <c:v>-0.63244512414639176</c:v>
                </c:pt>
                <c:pt idx="18">
                  <c:v>0.58224231340698784</c:v>
                </c:pt>
                <c:pt idx="19">
                  <c:v>-4.2633618877183421E-2</c:v>
                </c:pt>
                <c:pt idx="20">
                  <c:v>-7.5529602141801488E-2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8-44B9-B386-0412AEEB65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0193264"/>
        <c:axId val="1880199920"/>
      </c:barChart>
      <c:catAx>
        <c:axId val="188019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9920"/>
        <c:crosses val="autoZero"/>
        <c:auto val="1"/>
        <c:lblAlgn val="ctr"/>
        <c:lblOffset val="100"/>
        <c:noMultiLvlLbl val="0"/>
      </c:catAx>
      <c:valAx>
        <c:axId val="1880199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8019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5F6C5-865E-4127-BD17-A7FEE3AA05E5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5A77-BCC3-4712-A153-285D42BDB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Figure</a:t>
            </a:r>
            <a:r>
              <a:rPr lang="fr-FR" baseline="0" dirty="0"/>
              <a:t> X. a. In vitro screening of 30 </a:t>
            </a:r>
            <a:r>
              <a:rPr lang="fr-FR" baseline="0" dirty="0" err="1"/>
              <a:t>molecules</a:t>
            </a:r>
            <a:r>
              <a:rPr lang="fr-FR" baseline="0" dirty="0"/>
              <a:t> on </a:t>
            </a:r>
            <a:r>
              <a:rPr lang="fr-FR" baseline="0" dirty="0" err="1"/>
              <a:t>receptor</a:t>
            </a:r>
            <a:r>
              <a:rPr lang="fr-FR" baseline="0" dirty="0"/>
              <a:t> OR1A1. </a:t>
            </a:r>
            <a:r>
              <a:rPr lang="fr-FR" baseline="0" dirty="0" err="1"/>
              <a:t>Molecules</a:t>
            </a:r>
            <a:r>
              <a:rPr lang="fr-FR" baseline="0" dirty="0"/>
              <a:t> </a:t>
            </a:r>
            <a:r>
              <a:rPr lang="fr-FR" baseline="0" dirty="0" err="1"/>
              <a:t>name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abbreviated</a:t>
            </a:r>
            <a:r>
              <a:rPr lang="fr-FR" baseline="0" dirty="0"/>
              <a:t> for </a:t>
            </a:r>
            <a:r>
              <a:rPr lang="fr-FR" baseline="0" dirty="0" err="1"/>
              <a:t>clarity</a:t>
            </a:r>
            <a:r>
              <a:rPr lang="fr-FR" baseline="0" dirty="0"/>
              <a:t> (</a:t>
            </a:r>
            <a:r>
              <a:rPr lang="fr-FR" baseline="0" dirty="0" err="1"/>
              <a:t>see</a:t>
            </a:r>
            <a:r>
              <a:rPr lang="fr-FR" baseline="0" dirty="0"/>
              <a:t> Table SXXX for correspondance). The y axis </a:t>
            </a:r>
            <a:r>
              <a:rPr lang="fr-FR" baseline="0" dirty="0" err="1"/>
              <a:t>represents</a:t>
            </a:r>
            <a:r>
              <a:rPr lang="fr-FR" baseline="0" dirty="0"/>
              <a:t> the </a:t>
            </a:r>
            <a:r>
              <a:rPr lang="fr-FR" baseline="0" dirty="0" err="1"/>
              <a:t>firefly</a:t>
            </a:r>
            <a:r>
              <a:rPr lang="fr-FR" baseline="0" dirty="0"/>
              <a:t> </a:t>
            </a:r>
            <a:r>
              <a:rPr lang="fr-FR" baseline="0" dirty="0" err="1"/>
              <a:t>luminecense</a:t>
            </a:r>
            <a:r>
              <a:rPr lang="fr-FR" baseline="0" dirty="0"/>
              <a:t> </a:t>
            </a:r>
            <a:r>
              <a:rPr lang="fr-FR" baseline="0" dirty="0" err="1"/>
              <a:t>normalized</a:t>
            </a:r>
            <a:r>
              <a:rPr lang="fr-FR" baseline="0" dirty="0"/>
              <a:t> to </a:t>
            </a:r>
            <a:r>
              <a:rPr lang="fr-FR" baseline="0" dirty="0" err="1"/>
              <a:t>renilla</a:t>
            </a:r>
            <a:r>
              <a:rPr lang="fr-FR" baseline="0" dirty="0"/>
              <a:t> </a:t>
            </a:r>
            <a:r>
              <a:rPr lang="fr-FR" baseline="0" dirty="0" err="1"/>
              <a:t>firefly</a:t>
            </a:r>
            <a:r>
              <a:rPr lang="fr-FR" baseline="0" dirty="0"/>
              <a:t>, </a:t>
            </a:r>
            <a:r>
              <a:rPr lang="fr-FR" baseline="0" dirty="0" err="1"/>
              <a:t>empty</a:t>
            </a:r>
            <a:r>
              <a:rPr lang="fr-FR" baseline="0" dirty="0"/>
              <a:t> </a:t>
            </a:r>
            <a:r>
              <a:rPr lang="fr-FR" baseline="0" dirty="0" err="1"/>
              <a:t>vector</a:t>
            </a:r>
            <a:r>
              <a:rPr lang="fr-FR" baseline="0" dirty="0"/>
              <a:t> control and basal </a:t>
            </a:r>
            <a:r>
              <a:rPr lang="fr-FR" baseline="0" dirty="0" err="1"/>
              <a:t>activity</a:t>
            </a:r>
            <a:r>
              <a:rPr lang="fr-FR" baseline="0" dirty="0"/>
              <a:t>. </a:t>
            </a:r>
            <a:r>
              <a:rPr lang="fr-FR" baseline="0" dirty="0" err="1"/>
              <a:t>Each</a:t>
            </a:r>
            <a:r>
              <a:rPr lang="fr-FR" baseline="0" dirty="0"/>
              <a:t> </a:t>
            </a:r>
            <a:r>
              <a:rPr lang="fr-FR" baseline="0" dirty="0" err="1"/>
              <a:t>molecules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tested</a:t>
            </a:r>
            <a:r>
              <a:rPr lang="fr-FR" baseline="0" dirty="0"/>
              <a:t> at 150uM </a:t>
            </a:r>
            <a:r>
              <a:rPr lang="fr-FR" baseline="0" dirty="0" err="1"/>
              <a:t>without</a:t>
            </a:r>
            <a:r>
              <a:rPr lang="fr-FR" baseline="0" dirty="0"/>
              <a:t> androstenone </a:t>
            </a:r>
            <a:r>
              <a:rPr lang="fr-FR" baseline="0" dirty="0" err="1"/>
              <a:t>which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injected</a:t>
            </a:r>
            <a:r>
              <a:rPr lang="fr-FR" baseline="0" dirty="0"/>
              <a:t> at 15uM. T-test p value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odors</a:t>
            </a:r>
            <a:r>
              <a:rPr lang="fr-FR" baseline="0" dirty="0"/>
              <a:t> and 0uM are </a:t>
            </a:r>
            <a:r>
              <a:rPr lang="fr-FR" baseline="0" dirty="0" err="1"/>
              <a:t>shown</a:t>
            </a:r>
            <a:r>
              <a:rPr lang="fr-FR" baseline="0" dirty="0"/>
              <a:t> by stars (P&lt;0.01 **; P&lt;0.05 *). b. dose-</a:t>
            </a:r>
            <a:r>
              <a:rPr lang="fr-FR" baseline="0" dirty="0" err="1"/>
              <a:t>response</a:t>
            </a:r>
            <a:r>
              <a:rPr lang="fr-FR" baseline="0" dirty="0"/>
              <a:t> </a:t>
            </a:r>
            <a:r>
              <a:rPr lang="fr-FR" baseline="0" dirty="0" err="1"/>
              <a:t>curves</a:t>
            </a:r>
            <a:r>
              <a:rPr lang="fr-FR" baseline="0" dirty="0"/>
              <a:t> of OR1A1 inhibition 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95A77-BCC3-4712-A153-285D42BDB1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95A77-BCC3-4712-A153-285D42BDB1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99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 </a:t>
            </a:r>
            <a:r>
              <a:rPr lang="fr-FR" dirty="0" err="1"/>
              <a:t>color</a:t>
            </a:r>
            <a:r>
              <a:rPr lang="fr-FR" dirty="0"/>
              <a:t> of </a:t>
            </a:r>
            <a:r>
              <a:rPr lang="fr-FR" dirty="0" err="1"/>
              <a:t>hitmap</a:t>
            </a:r>
            <a:endParaRPr lang="fr-FR" dirty="0"/>
          </a:p>
          <a:p>
            <a:r>
              <a:rPr lang="fr-FR" dirty="0"/>
              <a:t>Dose </a:t>
            </a:r>
            <a:r>
              <a:rPr lang="fr-FR" dirty="0" err="1"/>
              <a:t>response</a:t>
            </a:r>
            <a:endParaRPr lang="fr-FR" dirty="0"/>
          </a:p>
          <a:p>
            <a:r>
              <a:rPr lang="fr-FR" dirty="0" err="1"/>
              <a:t>Cavity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hitmap</a:t>
            </a:r>
            <a:endParaRPr lang="fr-FR" dirty="0"/>
          </a:p>
          <a:p>
            <a:r>
              <a:rPr lang="fr-FR" dirty="0" err="1"/>
              <a:t>docking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95A77-BCC3-4712-A153-285D42BDB1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3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1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5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7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7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7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6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7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B76BA-92FC-4C2C-8729-BD4A215B7E36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D921-FC15-49F4-A5F3-4D390C63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hart" Target="../charts/chart5.xml"/><Relationship Id="rId4" Type="http://schemas.openxmlformats.org/officeDocument/2006/relationships/chart" Target="../charts/chart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006" y="1222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006" y="246394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54042"/>
              </p:ext>
            </p:extLst>
          </p:nvPr>
        </p:nvGraphicFramePr>
        <p:xfrm>
          <a:off x="3344198" y="585265"/>
          <a:ext cx="2669884" cy="1617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4737">
                  <a:extLst>
                    <a:ext uri="{9D8B030D-6E8A-4147-A177-3AD203B41FA5}">
                      <a16:colId xmlns:a16="http://schemas.microsoft.com/office/drawing/2014/main" val="1325773527"/>
                    </a:ext>
                  </a:extLst>
                </a:gridCol>
                <a:gridCol w="999309">
                  <a:extLst>
                    <a:ext uri="{9D8B030D-6E8A-4147-A177-3AD203B41FA5}">
                      <a16:colId xmlns:a16="http://schemas.microsoft.com/office/drawing/2014/main" val="2862147153"/>
                    </a:ext>
                  </a:extLst>
                </a:gridCol>
                <a:gridCol w="1005838">
                  <a:extLst>
                    <a:ext uri="{9D8B030D-6E8A-4147-A177-3AD203B41FA5}">
                      <a16:colId xmlns:a16="http://schemas.microsoft.com/office/drawing/2014/main" val="3666114828"/>
                    </a:ext>
                  </a:extLst>
                </a:gridCol>
              </a:tblGrid>
              <a:tr h="164682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logEC50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efficacy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15788"/>
                  </a:ext>
                </a:extLst>
              </a:tr>
              <a:tr h="164682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DIJAS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-5.97 ± 0.08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 </a:t>
                      </a: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 0.04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37482"/>
                  </a:ext>
                </a:extLst>
              </a:tr>
              <a:tr h="164682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-4.43 ± 0.09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 </a:t>
                      </a: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 0.04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385393"/>
                  </a:ext>
                </a:extLst>
              </a:tr>
              <a:tr h="164682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+CAR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-3.79</a:t>
                      </a: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± 0.09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± 0.05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632660"/>
                  </a:ext>
                </a:extLst>
              </a:tr>
              <a:tr h="164682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RLIM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-3.64 </a:t>
                      </a: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 0.07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 </a:t>
                      </a: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 0.03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321152"/>
                  </a:ext>
                </a:extLst>
              </a:tr>
              <a:tr h="164682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+MEN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-3.51 </a:t>
                      </a: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 0.10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 </a:t>
                      </a: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 0.02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816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24DNT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lang="fr-F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 </a:t>
                      </a:r>
                      <a:r>
                        <a:rPr lang="fr-FR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± 0.01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848646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1699" t="3748" r="8990"/>
          <a:stretch/>
        </p:blipFill>
        <p:spPr>
          <a:xfrm>
            <a:off x="495953" y="290024"/>
            <a:ext cx="2709616" cy="1916363"/>
          </a:xfrm>
          <a:prstGeom prst="rect">
            <a:avLst/>
          </a:prstGeom>
        </p:spPr>
      </p:pic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31" y="2976717"/>
            <a:ext cx="1447619" cy="9809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800" y="2899119"/>
            <a:ext cx="1729507" cy="58370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210" y="2986240"/>
            <a:ext cx="1009524" cy="9619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1658" y="3603389"/>
            <a:ext cx="1099114" cy="77171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776" y="2657358"/>
            <a:ext cx="1085544" cy="7939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5776" y="3748437"/>
            <a:ext cx="1215904" cy="57500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9536" y="401175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DIJAS</a:t>
            </a:r>
            <a:endParaRPr lang="en-US" sz="1200" b="1" dirty="0">
              <a:solidFill>
                <a:srgbClr val="FF7C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77481" y="3505733"/>
            <a:ext cx="497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00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</a:t>
            </a:r>
            <a:endParaRPr lang="en-US" sz="1200" b="1" dirty="0">
              <a:solidFill>
                <a:srgbClr val="00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99220" y="429613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5297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+CAR</a:t>
            </a:r>
            <a:endParaRPr lang="en-US" sz="1200" b="1" dirty="0">
              <a:solidFill>
                <a:srgbClr val="5297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87457" y="4011759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RLIM</a:t>
            </a:r>
            <a:endParaRPr lang="en-US" sz="12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30611" y="3505733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DFCF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+MEN</a:t>
            </a:r>
            <a:endParaRPr lang="en-US" sz="1200" b="1" dirty="0">
              <a:solidFill>
                <a:srgbClr val="DFCF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03360" y="4289151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FF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24DNT</a:t>
            </a:r>
            <a:endParaRPr lang="en-US" sz="1200" b="1" dirty="0">
              <a:solidFill>
                <a:srgbClr val="FF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ight Triangle 45"/>
          <p:cNvSpPr/>
          <p:nvPr/>
        </p:nvSpPr>
        <p:spPr>
          <a:xfrm flipV="1">
            <a:off x="443340" y="2353151"/>
            <a:ext cx="5537979" cy="389221"/>
          </a:xfrm>
          <a:prstGeom prst="rtTriangle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68949" y="2358017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agonist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12545" y="235801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latin typeface="Arial" panose="020B0604020202020204" pitchFamily="34" charset="0"/>
                <a:cs typeface="Arial" panose="020B0604020202020204" pitchFamily="34" charset="0"/>
              </a:rPr>
              <a:t>agonist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9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9" t="4079" r="18390" b="10945"/>
          <a:stretch/>
        </p:blipFill>
        <p:spPr>
          <a:xfrm>
            <a:off x="1555845" y="122829"/>
            <a:ext cx="3951027" cy="582759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67184" y="1578615"/>
            <a:ext cx="5256000" cy="2047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7183" y="5352197"/>
            <a:ext cx="5256000" cy="2047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585" y="888337"/>
            <a:ext cx="14786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 err="1"/>
              <a:t>Extracellular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59307" y="2579007"/>
            <a:ext cx="1328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membrane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54585" y="5562895"/>
            <a:ext cx="143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Intracellular</a:t>
            </a:r>
            <a:endParaRPr lang="fr-FR" sz="2000" dirty="0"/>
          </a:p>
        </p:txBody>
      </p:sp>
      <p:sp>
        <p:nvSpPr>
          <p:cNvPr id="13" name="TextBox 12"/>
          <p:cNvSpPr txBox="1"/>
          <p:nvPr/>
        </p:nvSpPr>
        <p:spPr>
          <a:xfrm rot="1344218">
            <a:off x="4808655" y="178285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 rot="928502">
            <a:off x="3284655" y="35884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 rot="295825">
            <a:off x="2848250" y="1852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 rot="21436552">
            <a:off x="2166024" y="3921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4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 rot="20967269">
            <a:off x="2484924" y="20431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5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 rot="21436604">
            <a:off x="3673508" y="2158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6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 rot="21436604">
            <a:off x="4173571" y="2789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7</a:t>
            </a:r>
            <a:endParaRPr lang="en-US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136167" y="764593"/>
            <a:ext cx="5760000" cy="2047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136167" y="2134961"/>
            <a:ext cx="5760000" cy="2047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383114" y="776055"/>
            <a:ext cx="180000" cy="135112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64794" y="776055"/>
            <a:ext cx="180000" cy="1351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16006" y="122282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a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496949" y="122282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772058" y="1087064"/>
            <a:ext cx="7857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G108</a:t>
            </a:r>
            <a:r>
              <a:rPr lang="fr-FR" sz="1400" baseline="30000" dirty="0"/>
              <a:t>3.36</a:t>
            </a:r>
            <a:endParaRPr lang="en-US" sz="1400" baseline="30000" dirty="0"/>
          </a:p>
        </p:txBody>
      </p:sp>
      <p:grpSp>
        <p:nvGrpSpPr>
          <p:cNvPr id="67" name="Group 66"/>
          <p:cNvGrpSpPr/>
          <p:nvPr/>
        </p:nvGrpSpPr>
        <p:grpSpPr>
          <a:xfrm>
            <a:off x="8534490" y="765537"/>
            <a:ext cx="180064" cy="1351124"/>
            <a:chOff x="8929437" y="499139"/>
            <a:chExt cx="180064" cy="1351124"/>
          </a:xfrm>
        </p:grpSpPr>
        <p:sp>
          <p:nvSpPr>
            <p:cNvPr id="32" name="Rectangle 31"/>
            <p:cNvSpPr/>
            <p:nvPr/>
          </p:nvSpPr>
          <p:spPr>
            <a:xfrm>
              <a:off x="8929437" y="499139"/>
              <a:ext cx="180000" cy="1351124"/>
            </a:xfrm>
            <a:prstGeom prst="rect">
              <a:avLst/>
            </a:prstGeom>
            <a:solidFill>
              <a:srgbClr val="5297B7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29501" y="812552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636540" y="753456"/>
            <a:ext cx="181528" cy="1351124"/>
            <a:chOff x="8255318" y="519610"/>
            <a:chExt cx="181528" cy="1351124"/>
          </a:xfrm>
        </p:grpSpPr>
        <p:sp>
          <p:nvSpPr>
            <p:cNvPr id="31" name="Rectangle 30"/>
            <p:cNvSpPr/>
            <p:nvPr/>
          </p:nvSpPr>
          <p:spPr>
            <a:xfrm>
              <a:off x="8255322" y="519610"/>
              <a:ext cx="180000" cy="1351124"/>
            </a:xfrm>
            <a:prstGeom prst="rect">
              <a:avLst/>
            </a:prstGeom>
            <a:solidFill>
              <a:srgbClr val="78FFA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256846" y="723331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55386" y="837593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55318" y="987367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418018" y="783386"/>
            <a:ext cx="181524" cy="1351124"/>
            <a:chOff x="9602028" y="519610"/>
            <a:chExt cx="181524" cy="1351124"/>
          </a:xfrm>
        </p:grpSpPr>
        <p:sp>
          <p:nvSpPr>
            <p:cNvPr id="33" name="Rectangle 32"/>
            <p:cNvSpPr/>
            <p:nvPr/>
          </p:nvSpPr>
          <p:spPr>
            <a:xfrm>
              <a:off x="9603552" y="519610"/>
              <a:ext cx="180000" cy="1351124"/>
            </a:xfrm>
            <a:prstGeom prst="rect">
              <a:avLst/>
            </a:prstGeom>
            <a:solidFill>
              <a:srgbClr val="F88DD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603552" y="673250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603552" y="762471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602028" y="851930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602028" y="941473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320176" y="764593"/>
            <a:ext cx="183114" cy="1351124"/>
            <a:chOff x="10274555" y="488904"/>
            <a:chExt cx="183114" cy="1351124"/>
          </a:xfrm>
        </p:grpSpPr>
        <p:sp>
          <p:nvSpPr>
            <p:cNvPr id="27" name="Rectangle 26"/>
            <p:cNvSpPr/>
            <p:nvPr/>
          </p:nvSpPr>
          <p:spPr>
            <a:xfrm>
              <a:off x="10277669" y="488904"/>
              <a:ext cx="180000" cy="1351124"/>
            </a:xfrm>
            <a:prstGeom prst="rect">
              <a:avLst/>
            </a:prstGeom>
            <a:solidFill>
              <a:srgbClr val="D07C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277603" y="685886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274555" y="806822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274555" y="950857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1191036" y="776055"/>
            <a:ext cx="181524" cy="1351124"/>
            <a:chOff x="10951786" y="499139"/>
            <a:chExt cx="181524" cy="1351124"/>
          </a:xfrm>
        </p:grpSpPr>
        <p:sp>
          <p:nvSpPr>
            <p:cNvPr id="28" name="Rectangle 27"/>
            <p:cNvSpPr/>
            <p:nvPr/>
          </p:nvSpPr>
          <p:spPr>
            <a:xfrm>
              <a:off x="10951786" y="499139"/>
              <a:ext cx="180000" cy="1351124"/>
            </a:xfrm>
            <a:prstGeom prst="rect">
              <a:avLst/>
            </a:prstGeom>
            <a:solidFill>
              <a:srgbClr val="8F57FF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953310" y="685886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953310" y="775107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951786" y="864566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951786" y="954109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Block Arc 53"/>
          <p:cNvSpPr/>
          <p:nvPr/>
        </p:nvSpPr>
        <p:spPr>
          <a:xfrm>
            <a:off x="6918598" y="378646"/>
            <a:ext cx="806628" cy="767914"/>
          </a:xfrm>
          <a:prstGeom prst="blockArc">
            <a:avLst>
              <a:gd name="adj1" fmla="val 10800000"/>
              <a:gd name="adj2" fmla="val 0"/>
              <a:gd name="adj3" fmla="val 758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Block Arc 55"/>
          <p:cNvSpPr/>
          <p:nvPr/>
        </p:nvSpPr>
        <p:spPr>
          <a:xfrm>
            <a:off x="10386558" y="387203"/>
            <a:ext cx="889029" cy="792366"/>
          </a:xfrm>
          <a:prstGeom prst="blockArc">
            <a:avLst>
              <a:gd name="adj1" fmla="val 10800000"/>
              <a:gd name="adj2" fmla="val 0"/>
              <a:gd name="adj3" fmla="val 758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Block Arc 56"/>
          <p:cNvSpPr/>
          <p:nvPr/>
        </p:nvSpPr>
        <p:spPr>
          <a:xfrm flipV="1">
            <a:off x="6472245" y="1755097"/>
            <a:ext cx="492189" cy="792366"/>
          </a:xfrm>
          <a:prstGeom prst="blockArc">
            <a:avLst>
              <a:gd name="adj1" fmla="val 10800000"/>
              <a:gd name="adj2" fmla="val 0"/>
              <a:gd name="adj3" fmla="val 758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Block Arc 57"/>
          <p:cNvSpPr/>
          <p:nvPr/>
        </p:nvSpPr>
        <p:spPr>
          <a:xfrm flipV="1">
            <a:off x="7730515" y="1740488"/>
            <a:ext cx="924079" cy="792366"/>
          </a:xfrm>
          <a:prstGeom prst="blockArc">
            <a:avLst>
              <a:gd name="adj1" fmla="val 10800000"/>
              <a:gd name="adj2" fmla="val 0"/>
              <a:gd name="adj3" fmla="val 758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Block Arc 58"/>
          <p:cNvSpPr/>
          <p:nvPr/>
        </p:nvSpPr>
        <p:spPr>
          <a:xfrm flipV="1">
            <a:off x="9473148" y="1769295"/>
            <a:ext cx="967198" cy="792366"/>
          </a:xfrm>
          <a:prstGeom prst="blockArc">
            <a:avLst>
              <a:gd name="adj1" fmla="val 10800000"/>
              <a:gd name="adj2" fmla="val 0"/>
              <a:gd name="adj3" fmla="val 758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Block Arc 59"/>
          <p:cNvSpPr/>
          <p:nvPr/>
        </p:nvSpPr>
        <p:spPr>
          <a:xfrm flipV="1">
            <a:off x="11228374" y="1759250"/>
            <a:ext cx="741445" cy="792366"/>
          </a:xfrm>
          <a:prstGeom prst="blockArc">
            <a:avLst>
              <a:gd name="adj1" fmla="val 10800000"/>
              <a:gd name="adj2" fmla="val 18490563"/>
              <a:gd name="adj3" fmla="val 668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Block Arc 60"/>
          <p:cNvSpPr/>
          <p:nvPr/>
        </p:nvSpPr>
        <p:spPr>
          <a:xfrm flipH="1">
            <a:off x="5749064" y="370997"/>
            <a:ext cx="741445" cy="792366"/>
          </a:xfrm>
          <a:prstGeom prst="blockArc">
            <a:avLst>
              <a:gd name="adj1" fmla="val 10800000"/>
              <a:gd name="adj2" fmla="val 18490563"/>
              <a:gd name="adj3" fmla="val 668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8589379" y="322314"/>
            <a:ext cx="929086" cy="841049"/>
            <a:chOff x="8695595" y="322314"/>
            <a:chExt cx="741445" cy="841049"/>
          </a:xfrm>
        </p:grpSpPr>
        <p:sp>
          <p:nvSpPr>
            <p:cNvPr id="55" name="Block Arc 54"/>
            <p:cNvSpPr/>
            <p:nvPr/>
          </p:nvSpPr>
          <p:spPr>
            <a:xfrm>
              <a:off x="8695595" y="370997"/>
              <a:ext cx="741445" cy="792366"/>
            </a:xfrm>
            <a:prstGeom prst="blockArc">
              <a:avLst>
                <a:gd name="adj1" fmla="val 10800000"/>
                <a:gd name="adj2" fmla="val 0"/>
                <a:gd name="adj3" fmla="val 7580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rot="2636070">
              <a:off x="8904975" y="379619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 rot="7270687">
              <a:off x="9093367" y="387273"/>
              <a:ext cx="180000" cy="50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8654594" y="922512"/>
            <a:ext cx="7873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N155</a:t>
            </a:r>
            <a:r>
              <a:rPr lang="fr-FR" sz="1400" baseline="30000" dirty="0"/>
              <a:t>4.56</a:t>
            </a:r>
            <a:endParaRPr lang="en-US" sz="1400" baseline="30000" dirty="0"/>
          </a:p>
        </p:txBody>
      </p:sp>
      <p:sp>
        <p:nvSpPr>
          <p:cNvPr id="70" name="TextBox 69"/>
          <p:cNvSpPr txBox="1"/>
          <p:nvPr/>
        </p:nvSpPr>
        <p:spPr>
          <a:xfrm>
            <a:off x="11335486" y="1330032"/>
            <a:ext cx="76014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T280</a:t>
            </a:r>
            <a:r>
              <a:rPr lang="fr-FR" sz="1400" baseline="30000" dirty="0"/>
              <a:t>7.45</a:t>
            </a:r>
            <a:endParaRPr lang="en-US" sz="1400" baseline="30000" dirty="0"/>
          </a:p>
        </p:txBody>
      </p:sp>
      <p:sp>
        <p:nvSpPr>
          <p:cNvPr id="74" name="TextBox 73"/>
          <p:cNvSpPr txBox="1"/>
          <p:nvPr/>
        </p:nvSpPr>
        <p:spPr>
          <a:xfrm>
            <a:off x="7772058" y="1287636"/>
            <a:ext cx="7873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N109</a:t>
            </a:r>
            <a:r>
              <a:rPr lang="fr-FR" sz="1400" baseline="30000" dirty="0"/>
              <a:t>3.37</a:t>
            </a:r>
            <a:endParaRPr lang="en-US" sz="1400" baseline="30000" dirty="0"/>
          </a:p>
        </p:txBody>
      </p:sp>
      <p:sp>
        <p:nvSpPr>
          <p:cNvPr id="75" name="TextBox 74"/>
          <p:cNvSpPr txBox="1"/>
          <p:nvPr/>
        </p:nvSpPr>
        <p:spPr>
          <a:xfrm>
            <a:off x="7772058" y="1488208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S112</a:t>
            </a:r>
            <a:r>
              <a:rPr lang="fr-FR" sz="1400" baseline="30000" dirty="0"/>
              <a:t>3.40</a:t>
            </a:r>
            <a:endParaRPr lang="en-US" sz="1400" baseline="30000" dirty="0"/>
          </a:p>
        </p:txBody>
      </p:sp>
      <p:sp>
        <p:nvSpPr>
          <p:cNvPr id="76" name="TextBox 75"/>
          <p:cNvSpPr txBox="1"/>
          <p:nvPr/>
        </p:nvSpPr>
        <p:spPr>
          <a:xfrm>
            <a:off x="11335486" y="753769"/>
            <a:ext cx="7745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V274</a:t>
            </a:r>
            <a:r>
              <a:rPr lang="fr-FR" sz="1400" baseline="30000" dirty="0"/>
              <a:t>7.39</a:t>
            </a:r>
            <a:endParaRPr lang="en-US" sz="1400" baseline="30000" dirty="0"/>
          </a:p>
        </p:txBody>
      </p:sp>
      <p:sp>
        <p:nvSpPr>
          <p:cNvPr id="77" name="TextBox 76"/>
          <p:cNvSpPr txBox="1"/>
          <p:nvPr/>
        </p:nvSpPr>
        <p:spPr>
          <a:xfrm>
            <a:off x="11335486" y="954341"/>
            <a:ext cx="76014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T277</a:t>
            </a:r>
            <a:r>
              <a:rPr lang="fr-FR" sz="1400" baseline="30000" dirty="0"/>
              <a:t>7.42</a:t>
            </a:r>
            <a:endParaRPr lang="en-US" sz="1400" baseline="30000" dirty="0"/>
          </a:p>
        </p:txBody>
      </p:sp>
      <p:sp>
        <p:nvSpPr>
          <p:cNvPr id="78" name="TextBox 77"/>
          <p:cNvSpPr txBox="1"/>
          <p:nvPr/>
        </p:nvSpPr>
        <p:spPr>
          <a:xfrm>
            <a:off x="11335486" y="1154913"/>
            <a:ext cx="7761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A278</a:t>
            </a:r>
            <a:r>
              <a:rPr lang="fr-FR" sz="1400" baseline="30000" dirty="0"/>
              <a:t>7.43</a:t>
            </a:r>
            <a:endParaRPr lang="en-US" sz="1400" baseline="30000" dirty="0"/>
          </a:p>
        </p:txBody>
      </p:sp>
      <p:sp>
        <p:nvSpPr>
          <p:cNvPr id="79" name="TextBox 78"/>
          <p:cNvSpPr txBox="1"/>
          <p:nvPr/>
        </p:nvSpPr>
        <p:spPr>
          <a:xfrm>
            <a:off x="9554182" y="1312085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F206</a:t>
            </a:r>
            <a:r>
              <a:rPr lang="fr-FR" sz="1400" baseline="30000" dirty="0"/>
              <a:t>5.47</a:t>
            </a:r>
            <a:endParaRPr lang="en-US" sz="1400" baseline="30000" dirty="0"/>
          </a:p>
        </p:txBody>
      </p:sp>
      <p:sp>
        <p:nvSpPr>
          <p:cNvPr id="80" name="TextBox 79"/>
          <p:cNvSpPr txBox="1"/>
          <p:nvPr/>
        </p:nvSpPr>
        <p:spPr>
          <a:xfrm>
            <a:off x="9554182" y="735822"/>
            <a:ext cx="7473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L201</a:t>
            </a:r>
            <a:r>
              <a:rPr lang="fr-FR" sz="1400" baseline="30000" dirty="0"/>
              <a:t>5.42</a:t>
            </a:r>
            <a:endParaRPr lang="en-US" sz="1400" baseline="30000" dirty="0"/>
          </a:p>
        </p:txBody>
      </p:sp>
      <p:sp>
        <p:nvSpPr>
          <p:cNvPr id="81" name="TextBox 80"/>
          <p:cNvSpPr txBox="1"/>
          <p:nvPr/>
        </p:nvSpPr>
        <p:spPr>
          <a:xfrm>
            <a:off x="9554182" y="936394"/>
            <a:ext cx="7857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G202</a:t>
            </a:r>
            <a:r>
              <a:rPr lang="fr-FR" sz="1400" baseline="30000" dirty="0"/>
              <a:t>5.43</a:t>
            </a:r>
            <a:endParaRPr lang="en-US" sz="1400" baseline="30000" dirty="0"/>
          </a:p>
        </p:txBody>
      </p:sp>
      <p:sp>
        <p:nvSpPr>
          <p:cNvPr id="82" name="TextBox 81"/>
          <p:cNvSpPr txBox="1"/>
          <p:nvPr/>
        </p:nvSpPr>
        <p:spPr>
          <a:xfrm>
            <a:off x="9554182" y="1136966"/>
            <a:ext cx="71686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I205</a:t>
            </a:r>
            <a:r>
              <a:rPr lang="fr-FR" sz="1400" baseline="30000" dirty="0"/>
              <a:t>5.46</a:t>
            </a:r>
            <a:endParaRPr lang="en-US" sz="1400" baseline="30000" dirty="0"/>
          </a:p>
        </p:txBody>
      </p:sp>
      <p:sp>
        <p:nvSpPr>
          <p:cNvPr id="83" name="TextBox 82"/>
          <p:cNvSpPr txBox="1"/>
          <p:nvPr/>
        </p:nvSpPr>
        <p:spPr>
          <a:xfrm>
            <a:off x="10449316" y="753769"/>
            <a:ext cx="76014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Y258</a:t>
            </a:r>
            <a:r>
              <a:rPr lang="fr-FR" sz="1400" baseline="30000" dirty="0"/>
              <a:t>6.55</a:t>
            </a:r>
            <a:endParaRPr lang="en-US" sz="1400" baseline="30000" dirty="0"/>
          </a:p>
        </p:txBody>
      </p:sp>
      <p:sp>
        <p:nvSpPr>
          <p:cNvPr id="84" name="TextBox 83"/>
          <p:cNvSpPr txBox="1"/>
          <p:nvPr/>
        </p:nvSpPr>
        <p:spPr>
          <a:xfrm>
            <a:off x="10449316" y="954341"/>
            <a:ext cx="8258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M255</a:t>
            </a:r>
            <a:r>
              <a:rPr lang="fr-FR" sz="1400" baseline="30000" dirty="0"/>
              <a:t>6.52</a:t>
            </a:r>
            <a:endParaRPr lang="en-US" sz="1400" baseline="30000" dirty="0"/>
          </a:p>
        </p:txBody>
      </p:sp>
      <p:sp>
        <p:nvSpPr>
          <p:cNvPr id="85" name="TextBox 84"/>
          <p:cNvSpPr txBox="1"/>
          <p:nvPr/>
        </p:nvSpPr>
        <p:spPr>
          <a:xfrm>
            <a:off x="10449316" y="1154913"/>
            <a:ext cx="76014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Y251</a:t>
            </a:r>
            <a:r>
              <a:rPr lang="fr-FR" sz="1400" baseline="30000" dirty="0"/>
              <a:t>6.48</a:t>
            </a:r>
            <a:endParaRPr lang="en-US" sz="1400" baseline="30000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70" y="2596494"/>
            <a:ext cx="4382989" cy="4157515"/>
          </a:xfrm>
          <a:prstGeom prst="rect">
            <a:avLst/>
          </a:prstGeom>
          <a:ln w="38100">
            <a:noFill/>
            <a:prstDash val="sysDot"/>
          </a:ln>
        </p:spPr>
      </p:pic>
      <p:sp>
        <p:nvSpPr>
          <p:cNvPr id="89" name="TextBox 88"/>
          <p:cNvSpPr txBox="1"/>
          <p:nvPr/>
        </p:nvSpPr>
        <p:spPr>
          <a:xfrm>
            <a:off x="9232228" y="42650"/>
            <a:ext cx="73468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I181</a:t>
            </a:r>
            <a:r>
              <a:rPr lang="fr-FR" sz="1400" baseline="30000" dirty="0"/>
              <a:t>ECL2</a:t>
            </a:r>
            <a:endParaRPr lang="en-US" sz="1400" baseline="30000" dirty="0"/>
          </a:p>
        </p:txBody>
      </p:sp>
      <p:sp>
        <p:nvSpPr>
          <p:cNvPr id="90" name="TextBox 89"/>
          <p:cNvSpPr txBox="1"/>
          <p:nvPr/>
        </p:nvSpPr>
        <p:spPr>
          <a:xfrm>
            <a:off x="8290759" y="68111"/>
            <a:ext cx="8004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D180</a:t>
            </a:r>
            <a:r>
              <a:rPr lang="fr-FR" sz="1400" baseline="30000" dirty="0"/>
              <a:t>ECL2</a:t>
            </a:r>
            <a:endParaRPr lang="en-US" sz="1400" baseline="30000" dirty="0"/>
          </a:p>
        </p:txBody>
      </p:sp>
      <p:sp>
        <p:nvSpPr>
          <p:cNvPr id="91" name="TextBox 90"/>
          <p:cNvSpPr txBox="1"/>
          <p:nvPr/>
        </p:nvSpPr>
        <p:spPr>
          <a:xfrm>
            <a:off x="6313525" y="17360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1</a:t>
            </a:r>
            <a:endParaRPr 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6790914" y="17360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2</a:t>
            </a:r>
            <a:endParaRPr lang="en-US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7571352" y="17360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3</a:t>
            </a:r>
            <a:endParaRPr lang="en-US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8469455" y="173608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4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9360367" y="1766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5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259333" y="1766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6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1134576" y="1766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7</a:t>
            </a:r>
            <a:endParaRPr lang="en-US" b="1" dirty="0"/>
          </a:p>
        </p:txBody>
      </p:sp>
      <p:cxnSp>
        <p:nvCxnSpPr>
          <p:cNvPr id="98" name="Straight Connector 97"/>
          <p:cNvCxnSpPr>
            <a:endCxn id="101" idx="3"/>
          </p:cNvCxnSpPr>
          <p:nvPr/>
        </p:nvCxnSpPr>
        <p:spPr>
          <a:xfrm flipH="1" flipV="1">
            <a:off x="7942391" y="2777841"/>
            <a:ext cx="482473" cy="1419663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050993" y="2593175"/>
            <a:ext cx="8913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I181</a:t>
            </a:r>
            <a:r>
              <a:rPr lang="fr-FR" baseline="30000" dirty="0"/>
              <a:t>ECL2</a:t>
            </a:r>
            <a:endParaRPr lang="en-US" baseline="30000" dirty="0"/>
          </a:p>
        </p:txBody>
      </p:sp>
      <p:cxnSp>
        <p:nvCxnSpPr>
          <p:cNvPr id="103" name="Straight Connector 102"/>
          <p:cNvCxnSpPr>
            <a:endCxn id="106" idx="1"/>
          </p:cNvCxnSpPr>
          <p:nvPr/>
        </p:nvCxnSpPr>
        <p:spPr>
          <a:xfrm flipV="1">
            <a:off x="8686451" y="2837426"/>
            <a:ext cx="1615051" cy="1481233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0301502" y="2652760"/>
            <a:ext cx="9763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D180</a:t>
            </a:r>
            <a:r>
              <a:rPr lang="fr-FR" baseline="30000" dirty="0"/>
              <a:t>ECL2</a:t>
            </a:r>
            <a:endParaRPr lang="en-US" baseline="30000" dirty="0"/>
          </a:p>
        </p:txBody>
      </p:sp>
      <p:cxnSp>
        <p:nvCxnSpPr>
          <p:cNvPr id="112" name="Straight Connector 111"/>
          <p:cNvCxnSpPr>
            <a:endCxn id="114" idx="3"/>
          </p:cNvCxnSpPr>
          <p:nvPr/>
        </p:nvCxnSpPr>
        <p:spPr>
          <a:xfrm flipH="1" flipV="1">
            <a:off x="7085926" y="4893985"/>
            <a:ext cx="339140" cy="92539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127009" y="4709319"/>
            <a:ext cx="9589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N155</a:t>
            </a:r>
            <a:r>
              <a:rPr lang="fr-FR" baseline="30000" dirty="0"/>
              <a:t>4.56</a:t>
            </a:r>
            <a:endParaRPr lang="en-US" baseline="30000" dirty="0"/>
          </a:p>
        </p:txBody>
      </p:sp>
      <p:sp>
        <p:nvSpPr>
          <p:cNvPr id="116" name="Rectangle 115"/>
          <p:cNvSpPr/>
          <p:nvPr/>
        </p:nvSpPr>
        <p:spPr>
          <a:xfrm>
            <a:off x="7635988" y="862350"/>
            <a:ext cx="180000" cy="500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7636412" y="1345946"/>
            <a:ext cx="180000" cy="500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7772058" y="907953"/>
            <a:ext cx="71686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I105</a:t>
            </a:r>
            <a:r>
              <a:rPr lang="fr-FR" sz="1400" baseline="30000" dirty="0"/>
              <a:t>3.33</a:t>
            </a:r>
            <a:endParaRPr lang="en-US" sz="1400" baseline="30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7772058" y="731059"/>
            <a:ext cx="8258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M104</a:t>
            </a:r>
            <a:r>
              <a:rPr lang="fr-FR" sz="1400" baseline="30000" dirty="0"/>
              <a:t>3.32</a:t>
            </a:r>
            <a:endParaRPr lang="en-US" sz="1400" baseline="30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7011003" y="936394"/>
            <a:ext cx="66236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/>
              <a:t>F73</a:t>
            </a:r>
            <a:r>
              <a:rPr lang="fr-FR" sz="1400" baseline="30000" dirty="0"/>
              <a:t>2.53</a:t>
            </a:r>
            <a:endParaRPr lang="en-US" sz="1400" baseline="30000" dirty="0"/>
          </a:p>
        </p:txBody>
      </p:sp>
      <p:sp>
        <p:nvSpPr>
          <p:cNvPr id="121" name="Rectangle 120"/>
          <p:cNvSpPr/>
          <p:nvPr/>
        </p:nvSpPr>
        <p:spPr>
          <a:xfrm>
            <a:off x="6858169" y="1048717"/>
            <a:ext cx="180000" cy="500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>
            <a:endCxn id="126" idx="3"/>
          </p:cNvCxnSpPr>
          <p:nvPr/>
        </p:nvCxnSpPr>
        <p:spPr>
          <a:xfrm flipH="1" flipV="1">
            <a:off x="7082720" y="4273343"/>
            <a:ext cx="794050" cy="434596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127009" y="3950177"/>
            <a:ext cx="95571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L201</a:t>
            </a:r>
            <a:r>
              <a:rPr lang="fr-FR" baseline="30000" dirty="0"/>
              <a:t>5.42</a:t>
            </a:r>
          </a:p>
          <a:p>
            <a:r>
              <a:rPr lang="fr-FR" dirty="0"/>
              <a:t>G202</a:t>
            </a:r>
            <a:r>
              <a:rPr lang="fr-FR" baseline="30000" dirty="0"/>
              <a:t>5.43</a:t>
            </a:r>
            <a:endParaRPr lang="en-US" baseline="30000" dirty="0"/>
          </a:p>
        </p:txBody>
      </p:sp>
      <p:cxnSp>
        <p:nvCxnSpPr>
          <p:cNvPr id="130" name="Straight Connector 129"/>
          <p:cNvCxnSpPr>
            <a:endCxn id="134" idx="3"/>
          </p:cNvCxnSpPr>
          <p:nvPr/>
        </p:nvCxnSpPr>
        <p:spPr>
          <a:xfrm flipH="1">
            <a:off x="7042644" y="5352197"/>
            <a:ext cx="873948" cy="14550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6127009" y="5174533"/>
            <a:ext cx="9156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I205</a:t>
            </a:r>
            <a:r>
              <a:rPr lang="fr-FR" baseline="30000" dirty="0"/>
              <a:t>5.46</a:t>
            </a:r>
          </a:p>
          <a:p>
            <a:r>
              <a:rPr lang="fr-FR" dirty="0"/>
              <a:t>F206</a:t>
            </a:r>
            <a:r>
              <a:rPr lang="fr-FR" baseline="30000" dirty="0"/>
              <a:t>5.47</a:t>
            </a:r>
            <a:endParaRPr lang="en-US" baseline="30000" dirty="0"/>
          </a:p>
        </p:txBody>
      </p:sp>
      <p:cxnSp>
        <p:nvCxnSpPr>
          <p:cNvPr id="138" name="Straight Connector 137"/>
          <p:cNvCxnSpPr>
            <a:endCxn id="144" idx="3"/>
          </p:cNvCxnSpPr>
          <p:nvPr/>
        </p:nvCxnSpPr>
        <p:spPr>
          <a:xfrm flipH="1" flipV="1">
            <a:off x="7134016" y="3485200"/>
            <a:ext cx="1111464" cy="1257572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6127009" y="3162034"/>
            <a:ext cx="100700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M104</a:t>
            </a:r>
            <a:r>
              <a:rPr lang="fr-FR" baseline="30000" dirty="0"/>
              <a:t>3.32</a:t>
            </a:r>
          </a:p>
          <a:p>
            <a:r>
              <a:rPr lang="fr-FR" dirty="0"/>
              <a:t>I105</a:t>
            </a:r>
            <a:r>
              <a:rPr lang="fr-FR" baseline="30000" dirty="0"/>
              <a:t>3.33</a:t>
            </a:r>
            <a:endParaRPr lang="en-US" baseline="30000" dirty="0"/>
          </a:p>
        </p:txBody>
      </p:sp>
      <p:sp>
        <p:nvSpPr>
          <p:cNvPr id="147" name="TextBox 146"/>
          <p:cNvSpPr txBox="1"/>
          <p:nvPr/>
        </p:nvSpPr>
        <p:spPr>
          <a:xfrm>
            <a:off x="6127009" y="5825745"/>
            <a:ext cx="95891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G108</a:t>
            </a:r>
            <a:r>
              <a:rPr lang="fr-FR" baseline="30000" dirty="0"/>
              <a:t>3.36</a:t>
            </a:r>
          </a:p>
          <a:p>
            <a:r>
              <a:rPr lang="fr-FR" dirty="0"/>
              <a:t>N109</a:t>
            </a:r>
            <a:r>
              <a:rPr lang="fr-FR" baseline="30000" dirty="0"/>
              <a:t>3.37</a:t>
            </a:r>
            <a:endParaRPr lang="en-US" baseline="30000" dirty="0"/>
          </a:p>
        </p:txBody>
      </p:sp>
      <p:cxnSp>
        <p:nvCxnSpPr>
          <p:cNvPr id="149" name="Straight Connector 148"/>
          <p:cNvCxnSpPr>
            <a:endCxn id="147" idx="3"/>
          </p:cNvCxnSpPr>
          <p:nvPr/>
        </p:nvCxnSpPr>
        <p:spPr>
          <a:xfrm flipH="1">
            <a:off x="7085926" y="5420701"/>
            <a:ext cx="1204834" cy="728210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endCxn id="154" idx="3"/>
          </p:cNvCxnSpPr>
          <p:nvPr/>
        </p:nvCxnSpPr>
        <p:spPr>
          <a:xfrm flipH="1">
            <a:off x="7042644" y="5939325"/>
            <a:ext cx="1152966" cy="727220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6127009" y="6481879"/>
            <a:ext cx="9156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S112</a:t>
            </a:r>
            <a:r>
              <a:rPr lang="fr-FR" baseline="30000" dirty="0"/>
              <a:t>3.40</a:t>
            </a:r>
            <a:endParaRPr lang="en-US" baseline="30000" dirty="0"/>
          </a:p>
        </p:txBody>
      </p:sp>
      <p:cxnSp>
        <p:nvCxnSpPr>
          <p:cNvPr id="159" name="Straight Connector 158"/>
          <p:cNvCxnSpPr>
            <a:endCxn id="176" idx="1"/>
          </p:cNvCxnSpPr>
          <p:nvPr/>
        </p:nvCxnSpPr>
        <p:spPr>
          <a:xfrm flipV="1">
            <a:off x="9155936" y="3292459"/>
            <a:ext cx="1893506" cy="1238307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endCxn id="177" idx="1"/>
          </p:cNvCxnSpPr>
          <p:nvPr/>
        </p:nvCxnSpPr>
        <p:spPr>
          <a:xfrm flipV="1">
            <a:off x="8926420" y="3779519"/>
            <a:ext cx="2123022" cy="1268955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endCxn id="188" idx="1"/>
          </p:cNvCxnSpPr>
          <p:nvPr/>
        </p:nvCxnSpPr>
        <p:spPr>
          <a:xfrm flipV="1">
            <a:off x="9722298" y="4278318"/>
            <a:ext cx="1327144" cy="725337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endCxn id="189" idx="1"/>
          </p:cNvCxnSpPr>
          <p:nvPr/>
        </p:nvCxnSpPr>
        <p:spPr>
          <a:xfrm>
            <a:off x="9683131" y="5533829"/>
            <a:ext cx="1366311" cy="84740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endCxn id="178" idx="1"/>
          </p:cNvCxnSpPr>
          <p:nvPr/>
        </p:nvCxnSpPr>
        <p:spPr>
          <a:xfrm flipV="1">
            <a:off x="9091171" y="4801133"/>
            <a:ext cx="1958271" cy="696224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87" idx="1"/>
          </p:cNvCxnSpPr>
          <p:nvPr/>
        </p:nvCxnSpPr>
        <p:spPr>
          <a:xfrm>
            <a:off x="9667707" y="5896017"/>
            <a:ext cx="1381735" cy="399024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11049442" y="3107793"/>
            <a:ext cx="9220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Y258</a:t>
            </a:r>
            <a:r>
              <a:rPr lang="fr-FR" baseline="30000" dirty="0"/>
              <a:t>6.55</a:t>
            </a:r>
            <a:endParaRPr lang="en-US" baseline="30000" dirty="0"/>
          </a:p>
        </p:txBody>
      </p:sp>
      <p:sp>
        <p:nvSpPr>
          <p:cNvPr id="177" name="TextBox 176"/>
          <p:cNvSpPr txBox="1"/>
          <p:nvPr/>
        </p:nvSpPr>
        <p:spPr>
          <a:xfrm>
            <a:off x="11049442" y="3594853"/>
            <a:ext cx="10070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M255</a:t>
            </a:r>
            <a:r>
              <a:rPr lang="fr-FR" baseline="30000" dirty="0"/>
              <a:t>6.52</a:t>
            </a:r>
            <a:endParaRPr lang="en-US" baseline="30000" dirty="0"/>
          </a:p>
        </p:txBody>
      </p:sp>
      <p:sp>
        <p:nvSpPr>
          <p:cNvPr id="178" name="TextBox 177"/>
          <p:cNvSpPr txBox="1"/>
          <p:nvPr/>
        </p:nvSpPr>
        <p:spPr>
          <a:xfrm>
            <a:off x="11049442" y="4616467"/>
            <a:ext cx="9220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Y251</a:t>
            </a:r>
            <a:r>
              <a:rPr lang="fr-FR" baseline="30000" dirty="0"/>
              <a:t>6.48</a:t>
            </a:r>
            <a:endParaRPr lang="en-US" baseline="30000" dirty="0"/>
          </a:p>
        </p:txBody>
      </p:sp>
      <p:cxnSp>
        <p:nvCxnSpPr>
          <p:cNvPr id="179" name="Straight Connector 178"/>
          <p:cNvCxnSpPr>
            <a:endCxn id="181" idx="1"/>
          </p:cNvCxnSpPr>
          <p:nvPr/>
        </p:nvCxnSpPr>
        <p:spPr>
          <a:xfrm>
            <a:off x="8783965" y="5557013"/>
            <a:ext cx="1292918" cy="982350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0076883" y="6354697"/>
            <a:ext cx="7986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F73</a:t>
            </a:r>
            <a:r>
              <a:rPr lang="fr-FR" baseline="30000" dirty="0"/>
              <a:t>2.53</a:t>
            </a:r>
            <a:endParaRPr lang="en-US" baseline="30000" dirty="0"/>
          </a:p>
        </p:txBody>
      </p:sp>
      <p:sp>
        <p:nvSpPr>
          <p:cNvPr id="187" name="TextBox 186"/>
          <p:cNvSpPr txBox="1"/>
          <p:nvPr/>
        </p:nvSpPr>
        <p:spPr>
          <a:xfrm>
            <a:off x="11049442" y="6110375"/>
            <a:ext cx="9220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T280</a:t>
            </a:r>
            <a:r>
              <a:rPr lang="fr-FR" baseline="30000" dirty="0"/>
              <a:t>7.45</a:t>
            </a:r>
            <a:endParaRPr lang="en-US" baseline="30000" dirty="0"/>
          </a:p>
        </p:txBody>
      </p:sp>
      <p:sp>
        <p:nvSpPr>
          <p:cNvPr id="188" name="TextBox 187"/>
          <p:cNvSpPr txBox="1"/>
          <p:nvPr/>
        </p:nvSpPr>
        <p:spPr>
          <a:xfrm>
            <a:off x="11049442" y="4093652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V274</a:t>
            </a:r>
            <a:r>
              <a:rPr lang="fr-FR" baseline="30000" dirty="0"/>
              <a:t>7.39</a:t>
            </a:r>
            <a:endParaRPr lang="en-US" baseline="30000" dirty="0"/>
          </a:p>
        </p:txBody>
      </p:sp>
      <p:sp>
        <p:nvSpPr>
          <p:cNvPr id="189" name="TextBox 188"/>
          <p:cNvSpPr txBox="1"/>
          <p:nvPr/>
        </p:nvSpPr>
        <p:spPr>
          <a:xfrm>
            <a:off x="11049442" y="5295403"/>
            <a:ext cx="9428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/>
              <a:t>T277</a:t>
            </a:r>
            <a:r>
              <a:rPr lang="fr-FR" baseline="30000" dirty="0"/>
              <a:t>7.42</a:t>
            </a:r>
          </a:p>
          <a:p>
            <a:r>
              <a:rPr lang="fr-FR" dirty="0"/>
              <a:t>A278</a:t>
            </a:r>
            <a:r>
              <a:rPr lang="fr-FR" baseline="30000" dirty="0"/>
              <a:t>7.43</a:t>
            </a:r>
            <a:endParaRPr lang="en-US" baseline="30000" dirty="0"/>
          </a:p>
        </p:txBody>
      </p:sp>
      <p:sp>
        <p:nvSpPr>
          <p:cNvPr id="194" name="TextBox 193"/>
          <p:cNvSpPr txBox="1"/>
          <p:nvPr/>
        </p:nvSpPr>
        <p:spPr>
          <a:xfrm>
            <a:off x="5496949" y="2547463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256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9808-33DE-4357-AE57-99CEE57BF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DFB67-86C6-429B-B8A4-E236A8152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2E4DD-C0B2-41E1-A557-0A9F4B231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9" t="26042" r="17708"/>
          <a:stretch/>
        </p:blipFill>
        <p:spPr>
          <a:xfrm>
            <a:off x="590550" y="-1551813"/>
            <a:ext cx="10560050" cy="82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5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1213401"/>
              </p:ext>
            </p:extLst>
          </p:nvPr>
        </p:nvGraphicFramePr>
        <p:xfrm>
          <a:off x="129216" y="184481"/>
          <a:ext cx="4493418" cy="170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23159" y="278954"/>
            <a:ext cx="1557660" cy="568512"/>
            <a:chOff x="1323159" y="278953"/>
            <a:chExt cx="2496549" cy="9809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159" y="278953"/>
              <a:ext cx="1447619" cy="9809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46829" y="311318"/>
              <a:ext cx="1572879" cy="477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solidFill>
                    <a:srgbClr val="FF7C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DIJAS 1µM</a:t>
              </a:r>
              <a:endParaRPr lang="en-US" sz="1200" b="1" dirty="0">
                <a:solidFill>
                  <a:srgbClr val="FF7C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4633404"/>
              </p:ext>
            </p:extLst>
          </p:nvPr>
        </p:nvGraphicFramePr>
        <p:xfrm>
          <a:off x="168973" y="2028899"/>
          <a:ext cx="4493418" cy="170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619" y="2206220"/>
            <a:ext cx="1232286" cy="4158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87458" y="2206220"/>
            <a:ext cx="1141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 100µM</a:t>
            </a:r>
            <a:endParaRPr lang="en-US" sz="1200" b="1" dirty="0">
              <a:solidFill>
                <a:srgbClr val="00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637710"/>
              </p:ext>
            </p:extLst>
          </p:nvPr>
        </p:nvGraphicFramePr>
        <p:xfrm>
          <a:off x="218196" y="3873317"/>
          <a:ext cx="4493418" cy="170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150" y="3937408"/>
            <a:ext cx="708151" cy="4972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42918" y="4089346"/>
            <a:ext cx="1119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5297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+CAR 100µM</a:t>
            </a:r>
            <a:endParaRPr lang="en-US" sz="1200" b="1" dirty="0">
              <a:solidFill>
                <a:srgbClr val="5297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33274"/>
              </p:ext>
            </p:extLst>
          </p:nvPr>
        </p:nvGraphicFramePr>
        <p:xfrm>
          <a:off x="4786409" y="184481"/>
          <a:ext cx="4493418" cy="170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1956" y="397217"/>
            <a:ext cx="669241" cy="6376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52432" y="563210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RLIM</a:t>
            </a:r>
            <a:endParaRPr lang="en-US" sz="12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3648386"/>
              </p:ext>
            </p:extLst>
          </p:nvPr>
        </p:nvGraphicFramePr>
        <p:xfrm>
          <a:off x="4786409" y="2028899"/>
          <a:ext cx="4493418" cy="170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4441" y="2193048"/>
            <a:ext cx="708610" cy="5182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5060" y="2414168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DFCF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+MEN</a:t>
            </a:r>
            <a:endParaRPr lang="en-US" sz="1200" b="1" dirty="0">
              <a:solidFill>
                <a:srgbClr val="DFCF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041662"/>
              </p:ext>
            </p:extLst>
          </p:nvPr>
        </p:nvGraphicFramePr>
        <p:xfrm>
          <a:off x="4790162" y="3876683"/>
          <a:ext cx="4493418" cy="170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6233" y="4300900"/>
            <a:ext cx="862513" cy="4078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64103" y="4366345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rgbClr val="FF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24DNT</a:t>
            </a:r>
            <a:endParaRPr lang="en-US" sz="1200" b="1" dirty="0">
              <a:solidFill>
                <a:srgbClr val="FF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22791" y="5556055"/>
            <a:ext cx="3910263" cy="54000"/>
            <a:chOff x="722791" y="5556055"/>
            <a:chExt cx="3910263" cy="54000"/>
          </a:xfrm>
        </p:grpSpPr>
        <p:sp>
          <p:nvSpPr>
            <p:cNvPr id="23" name="Rectangle 22"/>
            <p:cNvSpPr/>
            <p:nvPr/>
          </p:nvSpPr>
          <p:spPr>
            <a:xfrm>
              <a:off x="722791" y="5556055"/>
              <a:ext cx="216000" cy="54000"/>
            </a:xfrm>
            <a:prstGeom prst="rect">
              <a:avLst/>
            </a:prstGeom>
            <a:solidFill>
              <a:srgbClr val="DFC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18974" y="5556055"/>
              <a:ext cx="1080000" cy="54000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70475" y="5556055"/>
              <a:ext cx="216000" cy="54000"/>
            </a:xfrm>
            <a:prstGeom prst="rect">
              <a:avLst/>
            </a:prstGeom>
            <a:solidFill>
              <a:srgbClr val="52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75123" y="5556055"/>
              <a:ext cx="864000" cy="54000"/>
            </a:xfrm>
            <a:prstGeom prst="rect">
              <a:avLst/>
            </a:prstGeom>
            <a:solidFill>
              <a:srgbClr val="F88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37499" y="5556055"/>
              <a:ext cx="648000" cy="5400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19483" y="5556055"/>
              <a:ext cx="864000" cy="54000"/>
            </a:xfrm>
            <a:prstGeom prst="rect">
              <a:avLst/>
            </a:prstGeom>
            <a:solidFill>
              <a:srgbClr val="8F5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01054" y="5556055"/>
              <a:ext cx="432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88165" y="5556055"/>
            <a:ext cx="3910263" cy="54000"/>
            <a:chOff x="722791" y="5556055"/>
            <a:chExt cx="3910263" cy="54000"/>
          </a:xfrm>
        </p:grpSpPr>
        <p:sp>
          <p:nvSpPr>
            <p:cNvPr id="34" name="Rectangle 33"/>
            <p:cNvSpPr/>
            <p:nvPr/>
          </p:nvSpPr>
          <p:spPr>
            <a:xfrm>
              <a:off x="722791" y="5556055"/>
              <a:ext cx="216000" cy="54000"/>
            </a:xfrm>
            <a:prstGeom prst="rect">
              <a:avLst/>
            </a:prstGeom>
            <a:solidFill>
              <a:srgbClr val="DFC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18974" y="5556055"/>
              <a:ext cx="1080000" cy="54000"/>
            </a:xfrm>
            <a:prstGeom prst="rect">
              <a:avLst/>
            </a:prstGeom>
            <a:solidFill>
              <a:srgbClr val="00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70475" y="5556055"/>
              <a:ext cx="216000" cy="54000"/>
            </a:xfrm>
            <a:prstGeom prst="rect">
              <a:avLst/>
            </a:prstGeom>
            <a:solidFill>
              <a:srgbClr val="52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75123" y="5556055"/>
              <a:ext cx="864000" cy="54000"/>
            </a:xfrm>
            <a:prstGeom prst="rect">
              <a:avLst/>
            </a:prstGeom>
            <a:solidFill>
              <a:srgbClr val="F88D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837499" y="5556055"/>
              <a:ext cx="648000" cy="5400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19483" y="5556055"/>
              <a:ext cx="864000" cy="54000"/>
            </a:xfrm>
            <a:prstGeom prst="rect">
              <a:avLst/>
            </a:prstGeom>
            <a:solidFill>
              <a:srgbClr val="8F5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01054" y="5556055"/>
              <a:ext cx="432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573629" y="1023530"/>
            <a:ext cx="39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3629" y="2828664"/>
            <a:ext cx="39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96349" y="4637664"/>
            <a:ext cx="39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50364" y="967759"/>
            <a:ext cx="39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50364" y="2994395"/>
            <a:ext cx="39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206746" y="5032390"/>
            <a:ext cx="39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8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81053"/>
              </p:ext>
            </p:extLst>
          </p:nvPr>
        </p:nvGraphicFramePr>
        <p:xfrm>
          <a:off x="198119" y="61184"/>
          <a:ext cx="3334212" cy="4091982"/>
        </p:xfrm>
        <a:graphic>
          <a:graphicData uri="http://schemas.openxmlformats.org/drawingml/2006/table">
            <a:tbl>
              <a:tblPr/>
              <a:tblGrid>
                <a:gridCol w="432000">
                  <a:extLst>
                    <a:ext uri="{9D8B030D-6E8A-4147-A177-3AD203B41FA5}">
                      <a16:colId xmlns:a16="http://schemas.microsoft.com/office/drawing/2014/main" val="375381281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37813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878417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861094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18583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8665623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24949290"/>
                    </a:ext>
                  </a:extLst>
                </a:gridCol>
                <a:gridCol w="274212">
                  <a:extLst>
                    <a:ext uri="{9D8B030D-6E8A-4147-A177-3AD203B41FA5}">
                      <a16:colId xmlns:a16="http://schemas.microsoft.com/office/drawing/2014/main" val="405294997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0435106"/>
                    </a:ext>
                  </a:extLst>
                </a:gridCol>
              </a:tblGrid>
              <a:tr h="19114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DIJAS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RLIM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24DNT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740345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OR1A1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59134"/>
                  </a:ext>
                </a:extLst>
              </a:tr>
              <a:tr h="177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F73A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C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A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686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3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561518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M104A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0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D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959515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I105A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1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B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73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C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872999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G108A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F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B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33729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N109A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B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B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B9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6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6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30871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S112A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B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3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B5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B4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B9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B3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100449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N155A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97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A9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A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443389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L201A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D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C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B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9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33650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G202A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D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B0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1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A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6A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A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178966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I205A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D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0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7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A7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B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321433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F206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D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F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B0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AB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71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A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765302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Y251A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B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A1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70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A4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681742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M255A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86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B5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AF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BD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91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06324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Y258A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C7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B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B5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B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9D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B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543341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V274A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57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B0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A7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A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28341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T277A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57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E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1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070442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A278L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57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5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E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B9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B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AB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70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B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29774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T280A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57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45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5F5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A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6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A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27366"/>
                  </a:ext>
                </a:extLst>
              </a:tr>
              <a:tr h="18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D180A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B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3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B7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BA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A7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AE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B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47246"/>
                  </a:ext>
                </a:extLst>
              </a:tr>
              <a:tr h="1911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I181A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B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B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B1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AAE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4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91051"/>
                  </a:ext>
                </a:extLst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3837836" y="119706"/>
            <a:ext cx="2833037" cy="1799047"/>
            <a:chOff x="3734470" y="61185"/>
            <a:chExt cx="2833037" cy="1799047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507" y="61185"/>
              <a:ext cx="1836000" cy="179904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4470" y="530249"/>
              <a:ext cx="1056762" cy="71609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955204" y="1565284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DIJAS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583441" y="134437"/>
            <a:ext cx="2836527" cy="1800496"/>
            <a:chOff x="3732459" y="2352674"/>
            <a:chExt cx="2836527" cy="1800496"/>
          </a:xfrm>
        </p:grpSpPr>
        <p:sp>
          <p:nvSpPr>
            <p:cNvPr id="46" name="TextBox 45"/>
            <p:cNvSpPr txBox="1"/>
            <p:nvPr/>
          </p:nvSpPr>
          <p:spPr>
            <a:xfrm>
              <a:off x="4042638" y="3782558"/>
              <a:ext cx="497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APA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507" y="2352674"/>
              <a:ext cx="1837479" cy="180049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40736">
              <a:off x="3732459" y="3079748"/>
              <a:ext cx="1302857" cy="439715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9444230" y="119709"/>
            <a:ext cx="2733119" cy="1799044"/>
            <a:chOff x="6666560" y="112769"/>
            <a:chExt cx="2733119" cy="1799044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6560" y="537351"/>
              <a:ext cx="872857" cy="612857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6834108" y="1565283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+CAR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679" y="112769"/>
              <a:ext cx="1836000" cy="1799044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4070144" y="2257887"/>
            <a:ext cx="2641175" cy="1799051"/>
            <a:chOff x="6742247" y="2404916"/>
            <a:chExt cx="2641175" cy="179905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2247" y="2839794"/>
              <a:ext cx="827810" cy="78876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6949226" y="3779063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RLIM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422" y="2404916"/>
              <a:ext cx="1836000" cy="1799051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6694283" y="2233724"/>
            <a:ext cx="2716571" cy="1799051"/>
            <a:chOff x="9381612" y="112769"/>
            <a:chExt cx="2716571" cy="179905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81612" y="714458"/>
              <a:ext cx="880571" cy="6440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9522994" y="1565282"/>
              <a:ext cx="6158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+MEN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183" y="112769"/>
              <a:ext cx="1836000" cy="1799051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374682" y="2404916"/>
            <a:ext cx="2715463" cy="1799051"/>
            <a:chOff x="9374682" y="2404916"/>
            <a:chExt cx="2715463" cy="1799051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74682" y="3061009"/>
              <a:ext cx="966667" cy="457143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504775" y="3707813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24DNT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145" y="2404916"/>
              <a:ext cx="1836000" cy="1799051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3675101" y="2525506"/>
            <a:ext cx="287171" cy="1383527"/>
          </a:xfrm>
          <a:prstGeom prst="rect">
            <a:avLst/>
          </a:prstGeom>
          <a:gradFill flip="none" rotWithShape="1">
            <a:gsLst>
              <a:gs pos="0">
                <a:srgbClr val="FF5050"/>
              </a:gs>
              <a:gs pos="60000">
                <a:schemeClr val="bg1"/>
              </a:gs>
              <a:gs pos="41000">
                <a:schemeClr val="bg1"/>
              </a:gs>
              <a:gs pos="100000">
                <a:srgbClr val="0066CC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518518" y="223925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&gt;200</a:t>
            </a:r>
            <a:endParaRPr lang="en-US" sz="1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502589" y="388750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&lt;-100</a:t>
            </a:r>
            <a:endParaRPr lang="en-US" sz="14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584409" y="306100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100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3419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6023"/>
              </p:ext>
            </p:extLst>
          </p:nvPr>
        </p:nvGraphicFramePr>
        <p:xfrm>
          <a:off x="2594939" y="89353"/>
          <a:ext cx="290109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rism 7" r:id="rId3" imgW="10110562" imgH="7528548" progId="Prism7.Document">
                  <p:embed/>
                </p:oleObj>
              </mc:Choice>
              <mc:Fallback>
                <p:oleObj name="Prism 7" r:id="rId3" imgW="10110562" imgH="7528548" progId="Prism7.Document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4939" y="89353"/>
                        <a:ext cx="290109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78538"/>
              </p:ext>
            </p:extLst>
          </p:nvPr>
        </p:nvGraphicFramePr>
        <p:xfrm>
          <a:off x="5373291" y="89970"/>
          <a:ext cx="276249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rism 7" r:id="rId5" imgW="10110562" imgH="7906541" progId="Prism7.Document">
                  <p:embed/>
                </p:oleObj>
              </mc:Choice>
              <mc:Fallback>
                <p:oleObj name="Prism 7" r:id="rId5" imgW="10110562" imgH="7906541" progId="Prism7.Document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91" y="89970"/>
                        <a:ext cx="276249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694723"/>
              </p:ext>
            </p:extLst>
          </p:nvPr>
        </p:nvGraphicFramePr>
        <p:xfrm>
          <a:off x="71571" y="89353"/>
          <a:ext cx="278148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rism 7" r:id="rId7" imgW="10110562" imgH="7851462" progId="Prism7.Document">
                  <p:embed/>
                </p:oleObj>
              </mc:Choice>
              <mc:Fallback>
                <p:oleObj name="Prism 7" r:id="rId7" imgW="10110562" imgH="7851462" progId="Prism7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71" y="89353"/>
                        <a:ext cx="278148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28187"/>
              </p:ext>
            </p:extLst>
          </p:nvPr>
        </p:nvGraphicFramePr>
        <p:xfrm>
          <a:off x="71571" y="2249353"/>
          <a:ext cx="278148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rism 7" r:id="rId9" imgW="10110562" imgH="7851462" progId="Prism7.Document">
                  <p:embed/>
                </p:oleObj>
              </mc:Choice>
              <mc:Fallback>
                <p:oleObj name="Prism 7" r:id="rId9" imgW="10110562" imgH="7851462" progId="Prism7.Document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571" y="2249353"/>
                        <a:ext cx="278148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609300"/>
              </p:ext>
            </p:extLst>
          </p:nvPr>
        </p:nvGraphicFramePr>
        <p:xfrm>
          <a:off x="2594939" y="2249353"/>
          <a:ext cx="290109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ism 7" r:id="rId11" imgW="10110562" imgH="7528548" progId="Prism7.Document">
                  <p:embed/>
                </p:oleObj>
              </mc:Choice>
              <mc:Fallback>
                <p:oleObj name="Prism 7" r:id="rId11" imgW="10110562" imgH="7528548" progId="Prism7.Document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94939" y="2249353"/>
                        <a:ext cx="290109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056025"/>
              </p:ext>
            </p:extLst>
          </p:nvPr>
        </p:nvGraphicFramePr>
        <p:xfrm>
          <a:off x="5373291" y="2249353"/>
          <a:ext cx="2781488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rism 7" r:id="rId13" imgW="10110562" imgH="7851462" progId="Prism7.Document">
                  <p:embed/>
                </p:oleObj>
              </mc:Choice>
              <mc:Fallback>
                <p:oleObj name="Prism 7" r:id="rId13" imgW="10110562" imgH="7851462" progId="Prism7.Document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73291" y="2249353"/>
                        <a:ext cx="2781488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666859"/>
              </p:ext>
            </p:extLst>
          </p:nvPr>
        </p:nvGraphicFramePr>
        <p:xfrm>
          <a:off x="71571" y="4408736"/>
          <a:ext cx="2785290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rism 7" r:id="rId15" imgW="10124598" imgH="7851462" progId="Prism7.Document">
                  <p:embed/>
                </p:oleObj>
              </mc:Choice>
              <mc:Fallback>
                <p:oleObj name="Prism 7" r:id="rId15" imgW="10124598" imgH="7851462" progId="Prism7.Document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1571" y="4408736"/>
                        <a:ext cx="2785290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435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Analyses structure/</a:t>
            </a:r>
            <a:r>
              <a:rPr lang="fr-FR" dirty="0" err="1"/>
              <a:t>inhib</a:t>
            </a:r>
            <a:endParaRPr lang="fr-FR" dirty="0"/>
          </a:p>
          <a:p>
            <a:endParaRPr lang="fr-FR" dirty="0"/>
          </a:p>
          <a:p>
            <a:r>
              <a:rPr lang="fr-FR" dirty="0"/>
              <a:t>Analyse TM influence </a:t>
            </a:r>
            <a:r>
              <a:rPr lang="fr-FR" dirty="0" err="1"/>
              <a:t>ago</a:t>
            </a:r>
            <a:r>
              <a:rPr lang="fr-FR" dirty="0"/>
              <a:t>/</a:t>
            </a:r>
            <a:r>
              <a:rPr lang="fr-FR" dirty="0" err="1"/>
              <a:t>inhib</a:t>
            </a:r>
            <a:r>
              <a:rPr lang="fr-FR" dirty="0"/>
              <a:t>/</a:t>
            </a:r>
            <a:r>
              <a:rPr lang="fr-FR" dirty="0" err="1"/>
              <a:t>ago-inhib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7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92402</TotalTime>
  <Words>290</Words>
  <Application>Microsoft Office PowerPoint</Application>
  <PresentationFormat>Widescreen</PresentationFormat>
  <Paragraphs>145</Paragraphs>
  <Slides>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Prism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de March</dc:creator>
  <cp:lastModifiedBy>Claire de March</cp:lastModifiedBy>
  <cp:revision>82</cp:revision>
  <dcterms:created xsi:type="dcterms:W3CDTF">2018-04-16T16:59:21Z</dcterms:created>
  <dcterms:modified xsi:type="dcterms:W3CDTF">2020-03-19T15:12:11Z</dcterms:modified>
</cp:coreProperties>
</file>